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7"/>
  </p:notesMasterIdLst>
  <p:sldIdLst>
    <p:sldId id="256" r:id="rId2"/>
    <p:sldId id="274" r:id="rId3"/>
    <p:sldId id="281" r:id="rId4"/>
    <p:sldId id="267" r:id="rId5"/>
    <p:sldId id="287" r:id="rId6"/>
    <p:sldId id="288" r:id="rId7"/>
    <p:sldId id="282" r:id="rId8"/>
    <p:sldId id="258" r:id="rId9"/>
    <p:sldId id="273" r:id="rId10"/>
    <p:sldId id="278" r:id="rId11"/>
    <p:sldId id="289" r:id="rId12"/>
    <p:sldId id="295" r:id="rId13"/>
    <p:sldId id="262" r:id="rId14"/>
    <p:sldId id="271" r:id="rId15"/>
    <p:sldId id="259" r:id="rId16"/>
    <p:sldId id="275" r:id="rId17"/>
    <p:sldId id="276" r:id="rId18"/>
    <p:sldId id="277" r:id="rId19"/>
    <p:sldId id="269" r:id="rId20"/>
    <p:sldId id="280" r:id="rId21"/>
    <p:sldId id="293" r:id="rId22"/>
    <p:sldId id="294" r:id="rId23"/>
    <p:sldId id="290" r:id="rId24"/>
    <p:sldId id="291" r:id="rId25"/>
    <p:sldId id="292"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4660"/>
  </p:normalViewPr>
  <p:slideViewPr>
    <p:cSldViewPr snapToGrid="0">
      <p:cViewPr varScale="1">
        <p:scale>
          <a:sx n="81" d="100"/>
          <a:sy n="81" d="100"/>
        </p:scale>
        <p:origin x="76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E5422A-2642-46E9-8E4B-946349B8FF18}" type="datetimeFigureOut">
              <a:rPr lang="en-GB" smtClean="0"/>
              <a:t>01/10/2025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48FDDF-85A2-4D78-9873-7ABB886CFEF1}" type="slidenum">
              <a:rPr lang="en-GB" smtClean="0"/>
              <a:t>‹#›</a:t>
            </a:fld>
            <a:endParaRPr lang="en-GB"/>
          </a:p>
        </p:txBody>
      </p:sp>
    </p:spTree>
    <p:extLst>
      <p:ext uri="{BB962C8B-B14F-4D97-AF65-F5344CB8AC3E}">
        <p14:creationId xmlns:p14="http://schemas.microsoft.com/office/powerpoint/2010/main" val="3425434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follow the CPA approach. Pupils will use concrete objects to help to develop a conceptual understanding of a problem so that they are really understanding what’s going on behind the question and don’t just learn it on a superficial level. E.g. knowing that 5 x 6 is actually 5 groups of 6 and being able to use counters to show this. </a:t>
            </a:r>
          </a:p>
          <a:p>
            <a:r>
              <a:rPr lang="en-GB" dirty="0"/>
              <a:t>While it is probably true that concrete resources are used more widely in lower school, they are also used in upper school as well as abstract methods being used on lower school. We try to use the CPA stages simultaneously alongside each other so that pupils see all 3 together. </a:t>
            </a:r>
          </a:p>
        </p:txBody>
      </p:sp>
      <p:sp>
        <p:nvSpPr>
          <p:cNvPr id="4" name="Slide Number Placeholder 3"/>
          <p:cNvSpPr>
            <a:spLocks noGrp="1"/>
          </p:cNvSpPr>
          <p:nvPr>
            <p:ph type="sldNum" sz="quarter" idx="5"/>
          </p:nvPr>
        </p:nvSpPr>
        <p:spPr/>
        <p:txBody>
          <a:bodyPr/>
          <a:lstStyle/>
          <a:p>
            <a:fld id="{9348FDDF-85A2-4D78-9873-7ABB886CFEF1}" type="slidenum">
              <a:rPr lang="en-GB" smtClean="0"/>
              <a:t>8</a:t>
            </a:fld>
            <a:endParaRPr lang="en-GB"/>
          </a:p>
        </p:txBody>
      </p:sp>
    </p:spTree>
    <p:extLst>
      <p:ext uri="{BB962C8B-B14F-4D97-AF65-F5344CB8AC3E}">
        <p14:creationId xmlns:p14="http://schemas.microsoft.com/office/powerpoint/2010/main" val="3418672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1402594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3790766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1438907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6C5925E-BD3A-4086-975E-F1A8462C513A}" type="datetimeFigureOut">
              <a:rPr lang="en-GB" smtClean="0"/>
              <a:t>01/10/2025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541285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6C5925E-BD3A-4086-975E-F1A8462C513A}" type="datetimeFigureOut">
              <a:rPr lang="en-GB" smtClean="0"/>
              <a:t>01/10/2025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119297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6C5925E-BD3A-4086-975E-F1A8462C513A}" type="datetimeFigureOut">
              <a:rPr lang="en-GB" smtClean="0"/>
              <a:t>01/10/2025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2238053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C5925E-BD3A-4086-975E-F1A8462C513A}" type="datetimeFigureOut">
              <a:rPr lang="en-GB" smtClean="0"/>
              <a:t>01/10/2025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1790509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6C5925E-BD3A-4086-975E-F1A8462C513A}" type="datetimeFigureOut">
              <a:rPr lang="en-GB" smtClean="0"/>
              <a:t>01/10/2025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4287025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31D0F4-20BC-48D5-949E-1EFF6EBE3C69}" type="slidenum">
              <a:rPr lang="en-GB" smtClean="0"/>
              <a:t>‹#›</a:t>
            </a:fld>
            <a:endParaRPr lang="en-GB"/>
          </a:p>
        </p:txBody>
      </p:sp>
      <p:sp>
        <p:nvSpPr>
          <p:cNvPr id="5" name="Date Placeholder 4"/>
          <p:cNvSpPr>
            <a:spLocks noGrp="1"/>
          </p:cNvSpPr>
          <p:nvPr>
            <p:ph type="dt" sz="half" idx="10"/>
          </p:nvPr>
        </p:nvSpPr>
        <p:spPr/>
        <p:txBody>
          <a:bodyPr/>
          <a:lstStyle/>
          <a:p>
            <a:fld id="{26C5925E-BD3A-4086-975E-F1A8462C513A}" type="datetimeFigureOut">
              <a:rPr lang="en-GB" smtClean="0"/>
              <a:t>01/10/2025</a:t>
            </a:fld>
            <a:endParaRPr lang="en-GB"/>
          </a:p>
        </p:txBody>
      </p:sp>
    </p:spTree>
    <p:extLst>
      <p:ext uri="{BB962C8B-B14F-4D97-AF65-F5344CB8AC3E}">
        <p14:creationId xmlns:p14="http://schemas.microsoft.com/office/powerpoint/2010/main" val="1872584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1665055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338222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14053737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20862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36622239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1469864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C5925E-BD3A-4086-975E-F1A8462C513A}"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1D0F4-20BC-48D5-949E-1EFF6EBE3C69}" type="slidenum">
              <a:rPr lang="en-GB" smtClean="0"/>
              <a:t>‹#›</a:t>
            </a:fld>
            <a:endParaRPr lang="en-GB"/>
          </a:p>
        </p:txBody>
      </p:sp>
    </p:spTree>
    <p:extLst>
      <p:ext uri="{BB962C8B-B14F-4D97-AF65-F5344CB8AC3E}">
        <p14:creationId xmlns:p14="http://schemas.microsoft.com/office/powerpoint/2010/main" val="1992095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6C5925E-BD3A-4086-975E-F1A8462C513A}" type="datetimeFigureOut">
              <a:rPr lang="en-GB" smtClean="0"/>
              <a:t>01/10/2025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331D0F4-20BC-48D5-949E-1EFF6EBE3C69}" type="slidenum">
              <a:rPr lang="en-GB" smtClean="0"/>
              <a:t>‹#›</a:t>
            </a:fld>
            <a:endParaRPr lang="en-GB"/>
          </a:p>
        </p:txBody>
      </p:sp>
    </p:spTree>
    <p:extLst>
      <p:ext uri="{BB962C8B-B14F-4D97-AF65-F5344CB8AC3E}">
        <p14:creationId xmlns:p14="http://schemas.microsoft.com/office/powerpoint/2010/main" val="267373705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millrythejunior.co.uk/maths-video-link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millrythejunior.co.uk/maths-video-link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millrythejunior.co.uk/maths-video-link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millrythejunior.co.uk/maths-video-link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snappymaths.com/multiplication/multiplication.htm" TargetMode="External"/><Relationship Id="rId7" Type="http://schemas.openxmlformats.org/officeDocument/2006/relationships/hyperlink" Target="https://www.bbc.co.uk/bitesize/subjects/z826n39" TargetMode="External"/><Relationship Id="rId2" Type="http://schemas.openxmlformats.org/officeDocument/2006/relationships/hyperlink" Target="https://www.topmarks.co.uk/maths-games/hit-the-button" TargetMode="External"/><Relationship Id="rId1" Type="http://schemas.openxmlformats.org/officeDocument/2006/relationships/slideLayout" Target="../slideLayouts/slideLayout2.xml"/><Relationship Id="rId6" Type="http://schemas.openxmlformats.org/officeDocument/2006/relationships/hyperlink" Target="https://ttrockstars.com/" TargetMode="External"/><Relationship Id="rId5" Type="http://schemas.openxmlformats.org/officeDocument/2006/relationships/hyperlink" Target="https://mathsframe.co.uk/en/resources/resource/477/Multiplication-Tables-Check" TargetMode="External"/><Relationship Id="rId4" Type="http://schemas.openxmlformats.org/officeDocument/2006/relationships/hyperlink" Target="https://www.timestables.co.uk/games/"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86C20-AE63-45B5-BF37-93012C7962C0}"/>
              </a:ext>
            </a:extLst>
          </p:cNvPr>
          <p:cNvSpPr>
            <a:spLocks noGrp="1"/>
          </p:cNvSpPr>
          <p:nvPr>
            <p:ph type="ctrTitle"/>
          </p:nvPr>
        </p:nvSpPr>
        <p:spPr/>
        <p:txBody>
          <a:bodyPr/>
          <a:lstStyle/>
          <a:p>
            <a:r>
              <a:rPr lang="en-GB" dirty="0"/>
              <a:t>Maths at Mill </a:t>
            </a:r>
            <a:r>
              <a:rPr lang="en-GB" dirty="0" err="1"/>
              <a:t>Rythe</a:t>
            </a:r>
            <a:r>
              <a:rPr lang="en-GB" dirty="0"/>
              <a:t> Junior School </a:t>
            </a:r>
          </a:p>
        </p:txBody>
      </p:sp>
      <p:sp>
        <p:nvSpPr>
          <p:cNvPr id="3" name="Subtitle 2">
            <a:extLst>
              <a:ext uri="{FF2B5EF4-FFF2-40B4-BE49-F238E27FC236}">
                <a16:creationId xmlns:a16="http://schemas.microsoft.com/office/drawing/2014/main" id="{ED462133-447D-4A7B-9762-7D1AC6202DE5}"/>
              </a:ext>
            </a:extLst>
          </p:cNvPr>
          <p:cNvSpPr>
            <a:spLocks noGrp="1"/>
          </p:cNvSpPr>
          <p:nvPr>
            <p:ph type="subTitle" idx="1"/>
          </p:nvPr>
        </p:nvSpPr>
        <p:spPr/>
        <p:txBody>
          <a:bodyPr/>
          <a:lstStyle/>
          <a:p>
            <a:r>
              <a:rPr lang="en-GB" dirty="0"/>
              <a:t>Parent Workshops Autumn </a:t>
            </a:r>
            <a:r>
              <a:rPr lang="en-GB"/>
              <a:t>Term 2025</a:t>
            </a:r>
          </a:p>
          <a:p>
            <a:r>
              <a:rPr lang="en-GB"/>
              <a:t> </a:t>
            </a:r>
            <a:endParaRPr lang="en-GB" dirty="0"/>
          </a:p>
        </p:txBody>
      </p:sp>
    </p:spTree>
    <p:extLst>
      <p:ext uri="{BB962C8B-B14F-4D97-AF65-F5344CB8AC3E}">
        <p14:creationId xmlns:p14="http://schemas.microsoft.com/office/powerpoint/2010/main" val="40163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34374-0FCE-4890-808E-50D3F742D667}"/>
              </a:ext>
            </a:extLst>
          </p:cNvPr>
          <p:cNvSpPr>
            <a:spLocks noGrp="1"/>
          </p:cNvSpPr>
          <p:nvPr>
            <p:ph type="title"/>
          </p:nvPr>
        </p:nvSpPr>
        <p:spPr/>
        <p:txBody>
          <a:bodyPr/>
          <a:lstStyle/>
          <a:p>
            <a:r>
              <a:rPr lang="en-GB" dirty="0"/>
              <a:t>What Maths do we do? </a:t>
            </a:r>
          </a:p>
        </p:txBody>
      </p:sp>
      <p:sp>
        <p:nvSpPr>
          <p:cNvPr id="3" name="Content Placeholder 2">
            <a:extLst>
              <a:ext uri="{FF2B5EF4-FFF2-40B4-BE49-F238E27FC236}">
                <a16:creationId xmlns:a16="http://schemas.microsoft.com/office/drawing/2014/main" id="{C297A584-68A7-45B7-AE24-8A8A8992CE70}"/>
              </a:ext>
            </a:extLst>
          </p:cNvPr>
          <p:cNvSpPr>
            <a:spLocks noGrp="1"/>
          </p:cNvSpPr>
          <p:nvPr>
            <p:ph idx="1"/>
          </p:nvPr>
        </p:nvSpPr>
        <p:spPr>
          <a:xfrm>
            <a:off x="677333" y="2160589"/>
            <a:ext cx="10140721" cy="3880773"/>
          </a:xfrm>
        </p:spPr>
        <p:txBody>
          <a:bodyPr>
            <a:normAutofit/>
          </a:bodyPr>
          <a:lstStyle/>
          <a:p>
            <a:r>
              <a:rPr lang="en-GB" sz="2400" dirty="0"/>
              <a:t>Daily 1 hour maths lessons-covering all aspects of the maths national curriculum</a:t>
            </a:r>
          </a:p>
          <a:p>
            <a:pPr marL="0" indent="0">
              <a:buNone/>
            </a:pPr>
            <a:endParaRPr lang="en-GB" sz="2400" dirty="0"/>
          </a:p>
          <a:p>
            <a:r>
              <a:rPr lang="en-GB" sz="2400" dirty="0"/>
              <a:t>Followed by a daily, 20 minute additional maths session; </a:t>
            </a:r>
          </a:p>
          <a:p>
            <a:pPr lvl="1"/>
            <a:r>
              <a:rPr lang="en-GB" sz="2400" dirty="0"/>
              <a:t>Mon: KIRF Session for all year groups </a:t>
            </a:r>
          </a:p>
          <a:p>
            <a:pPr lvl="1"/>
            <a:r>
              <a:rPr lang="en-GB" sz="2400" dirty="0"/>
              <a:t>Tues, Wed, Thurs: Times Tables Workshops for Years 3 and 4                </a:t>
            </a:r>
          </a:p>
          <a:p>
            <a:pPr marL="457200" lvl="1" indent="0">
              <a:buNone/>
            </a:pPr>
            <a:r>
              <a:rPr lang="en-GB" sz="2400" dirty="0"/>
              <a:t>                               Fluency Session for Years 5 and 6</a:t>
            </a:r>
          </a:p>
        </p:txBody>
      </p:sp>
    </p:spTree>
    <p:extLst>
      <p:ext uri="{BB962C8B-B14F-4D97-AF65-F5344CB8AC3E}">
        <p14:creationId xmlns:p14="http://schemas.microsoft.com/office/powerpoint/2010/main" val="1868854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85843-4A46-4F87-B2CD-0D4F96C2EBED}"/>
              </a:ext>
            </a:extLst>
          </p:cNvPr>
          <p:cNvSpPr>
            <a:spLocks noGrp="1"/>
          </p:cNvSpPr>
          <p:nvPr>
            <p:ph type="title"/>
          </p:nvPr>
        </p:nvSpPr>
        <p:spPr/>
        <p:txBody>
          <a:bodyPr/>
          <a:lstStyle/>
          <a:p>
            <a:r>
              <a:rPr lang="en-GB" dirty="0"/>
              <a:t>KIRFs (Key Instant Recall Facts)</a:t>
            </a:r>
          </a:p>
        </p:txBody>
      </p:sp>
      <p:pic>
        <p:nvPicPr>
          <p:cNvPr id="4" name="Content Placeholder 3">
            <a:extLst>
              <a:ext uri="{FF2B5EF4-FFF2-40B4-BE49-F238E27FC236}">
                <a16:creationId xmlns:a16="http://schemas.microsoft.com/office/drawing/2014/main" id="{DAB2366F-2C79-4A7B-9741-0B6CFB81F7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8041" y="402734"/>
            <a:ext cx="8982265" cy="6186602"/>
          </a:xfrm>
          <a:prstGeom prst="rect">
            <a:avLst/>
          </a:prstGeom>
        </p:spPr>
      </p:pic>
    </p:spTree>
    <p:extLst>
      <p:ext uri="{BB962C8B-B14F-4D97-AF65-F5344CB8AC3E}">
        <p14:creationId xmlns:p14="http://schemas.microsoft.com/office/powerpoint/2010/main" val="3049124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5EBDD-DC65-4598-BCE1-EF14613C5F20}"/>
              </a:ext>
            </a:extLst>
          </p:cNvPr>
          <p:cNvSpPr>
            <a:spLocks noGrp="1"/>
          </p:cNvSpPr>
          <p:nvPr>
            <p:ph type="title"/>
          </p:nvPr>
        </p:nvSpPr>
        <p:spPr>
          <a:xfrm>
            <a:off x="297114" y="483531"/>
            <a:ext cx="6401859" cy="1325563"/>
          </a:xfrm>
        </p:spPr>
        <p:txBody>
          <a:bodyPr>
            <a:normAutofit/>
          </a:bodyPr>
          <a:lstStyle/>
          <a:p>
            <a:r>
              <a:rPr lang="en-GB" dirty="0"/>
              <a:t>How will we measure impact? </a:t>
            </a:r>
          </a:p>
        </p:txBody>
      </p:sp>
      <p:pic>
        <p:nvPicPr>
          <p:cNvPr id="4" name="Content Placeholder 3">
            <a:extLst>
              <a:ext uri="{FF2B5EF4-FFF2-40B4-BE49-F238E27FC236}">
                <a16:creationId xmlns:a16="http://schemas.microsoft.com/office/drawing/2014/main" id="{88D67DBE-AB7D-4A55-98D8-ACB0AC36BC6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64626" y="634629"/>
            <a:ext cx="4773955" cy="5588741"/>
          </a:xfrm>
          <a:prstGeom prst="rect">
            <a:avLst/>
          </a:prstGeom>
        </p:spPr>
      </p:pic>
      <p:sp>
        <p:nvSpPr>
          <p:cNvPr id="5" name="Title 1">
            <a:extLst>
              <a:ext uri="{FF2B5EF4-FFF2-40B4-BE49-F238E27FC236}">
                <a16:creationId xmlns:a16="http://schemas.microsoft.com/office/drawing/2014/main" id="{AADA4725-0F9F-4C9B-A2FE-D480313D9FE8}"/>
              </a:ext>
            </a:extLst>
          </p:cNvPr>
          <p:cNvSpPr txBox="1">
            <a:spLocks/>
          </p:cNvSpPr>
          <p:nvPr/>
        </p:nvSpPr>
        <p:spPr>
          <a:xfrm>
            <a:off x="753085" y="1555484"/>
            <a:ext cx="5761383" cy="34934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t>The children will see how many they can get in 2 minutes at the start, and then again at the end of the half term.</a:t>
            </a:r>
          </a:p>
        </p:txBody>
      </p:sp>
    </p:spTree>
    <p:extLst>
      <p:ext uri="{BB962C8B-B14F-4D97-AF65-F5344CB8AC3E}">
        <p14:creationId xmlns:p14="http://schemas.microsoft.com/office/powerpoint/2010/main" val="2821622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928E7-3FDE-4654-9551-EF8F85B9FD3B}"/>
              </a:ext>
            </a:extLst>
          </p:cNvPr>
          <p:cNvSpPr>
            <a:spLocks noGrp="1"/>
          </p:cNvSpPr>
          <p:nvPr>
            <p:ph type="title"/>
          </p:nvPr>
        </p:nvSpPr>
        <p:spPr>
          <a:xfrm>
            <a:off x="289848" y="515332"/>
            <a:ext cx="9371640" cy="1320800"/>
          </a:xfrm>
        </p:spPr>
        <p:txBody>
          <a:bodyPr/>
          <a:lstStyle/>
          <a:p>
            <a:r>
              <a:rPr lang="en-GB" dirty="0"/>
              <a:t>Fluency Sessions</a:t>
            </a:r>
          </a:p>
        </p:txBody>
      </p:sp>
      <p:sp>
        <p:nvSpPr>
          <p:cNvPr id="3" name="Content Placeholder 2">
            <a:extLst>
              <a:ext uri="{FF2B5EF4-FFF2-40B4-BE49-F238E27FC236}">
                <a16:creationId xmlns:a16="http://schemas.microsoft.com/office/drawing/2014/main" id="{37DD7150-BD32-46AE-BEA7-8D39B5B6A42A}"/>
              </a:ext>
            </a:extLst>
          </p:cNvPr>
          <p:cNvSpPr>
            <a:spLocks noGrp="1"/>
          </p:cNvSpPr>
          <p:nvPr>
            <p:ph idx="1"/>
          </p:nvPr>
        </p:nvSpPr>
        <p:spPr>
          <a:xfrm>
            <a:off x="677334" y="1611985"/>
            <a:ext cx="8984154" cy="4429378"/>
          </a:xfrm>
        </p:spPr>
        <p:txBody>
          <a:bodyPr>
            <a:normAutofit/>
          </a:bodyPr>
          <a:lstStyle/>
          <a:p>
            <a:r>
              <a:rPr lang="en-GB" sz="2400" dirty="0"/>
              <a:t>These are revision sessions of prior learning in order to help learning ‘stick’ into children’s long term memory </a:t>
            </a:r>
          </a:p>
          <a:p>
            <a:r>
              <a:rPr lang="en-GB" sz="2400" dirty="0"/>
              <a:t>Children work through 5 slides; </a:t>
            </a:r>
          </a:p>
          <a:p>
            <a:pPr lvl="1"/>
            <a:r>
              <a:rPr lang="en-GB" sz="2000" dirty="0"/>
              <a:t>Times tables</a:t>
            </a:r>
          </a:p>
          <a:p>
            <a:pPr lvl="1"/>
            <a:r>
              <a:rPr lang="en-GB" sz="2000" dirty="0"/>
              <a:t>Four operations check </a:t>
            </a:r>
          </a:p>
          <a:p>
            <a:pPr lvl="1"/>
            <a:r>
              <a:rPr lang="en-GB" sz="2000" dirty="0"/>
              <a:t>Fractions (and/or decimals and percentages in upper school) </a:t>
            </a:r>
          </a:p>
          <a:p>
            <a:pPr lvl="1"/>
            <a:r>
              <a:rPr lang="en-GB" sz="2000" dirty="0"/>
              <a:t>Elegance-how efficiently can you solve a problem? What’s the best method? </a:t>
            </a:r>
          </a:p>
          <a:p>
            <a:pPr lvl="1"/>
            <a:r>
              <a:rPr lang="en-GB" sz="2000" dirty="0"/>
              <a:t>Another slide based on an area of identified need</a:t>
            </a:r>
          </a:p>
          <a:p>
            <a:pPr lvl="1"/>
            <a:endParaRPr lang="en-GB" dirty="0"/>
          </a:p>
        </p:txBody>
      </p:sp>
    </p:spTree>
    <p:extLst>
      <p:ext uri="{BB962C8B-B14F-4D97-AF65-F5344CB8AC3E}">
        <p14:creationId xmlns:p14="http://schemas.microsoft.com/office/powerpoint/2010/main" val="3776657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1D4CA-A0FF-466E-9CBC-96F7709B45C1}"/>
              </a:ext>
            </a:extLst>
          </p:cNvPr>
          <p:cNvSpPr>
            <a:spLocks noGrp="1"/>
          </p:cNvSpPr>
          <p:nvPr>
            <p:ph type="title"/>
          </p:nvPr>
        </p:nvSpPr>
        <p:spPr/>
        <p:txBody>
          <a:bodyPr/>
          <a:lstStyle/>
          <a:p>
            <a:r>
              <a:rPr lang="en-GB" dirty="0"/>
              <a:t>Times Tables Workshops (Lower School)</a:t>
            </a:r>
          </a:p>
        </p:txBody>
      </p:sp>
      <p:sp>
        <p:nvSpPr>
          <p:cNvPr id="3" name="Content Placeholder 2">
            <a:extLst>
              <a:ext uri="{FF2B5EF4-FFF2-40B4-BE49-F238E27FC236}">
                <a16:creationId xmlns:a16="http://schemas.microsoft.com/office/drawing/2014/main" id="{6D39F7AF-437E-4181-A511-0FB0A3F160FB}"/>
              </a:ext>
            </a:extLst>
          </p:cNvPr>
          <p:cNvSpPr>
            <a:spLocks noGrp="1"/>
          </p:cNvSpPr>
          <p:nvPr>
            <p:ph idx="1"/>
          </p:nvPr>
        </p:nvSpPr>
        <p:spPr/>
        <p:txBody>
          <a:bodyPr>
            <a:normAutofit/>
          </a:bodyPr>
          <a:lstStyle/>
          <a:p>
            <a:r>
              <a:rPr lang="en-GB" sz="2400" dirty="0"/>
              <a:t>Counting stick </a:t>
            </a:r>
          </a:p>
          <a:p>
            <a:r>
              <a:rPr lang="en-GB" sz="2400" dirty="0"/>
              <a:t>Drawing a picture/using resources to represent a multiplication fact </a:t>
            </a:r>
          </a:p>
          <a:p>
            <a:r>
              <a:rPr lang="en-GB" sz="2400" dirty="0"/>
              <a:t>Flash cards in pairs</a:t>
            </a:r>
          </a:p>
          <a:p>
            <a:r>
              <a:rPr lang="en-GB" sz="2400" dirty="0"/>
              <a:t>Other fun and interactive games! </a:t>
            </a:r>
          </a:p>
          <a:p>
            <a:r>
              <a:rPr lang="en-GB" sz="2400" dirty="0"/>
              <a:t>Timed online test (MTC simulation)</a:t>
            </a:r>
          </a:p>
          <a:p>
            <a:r>
              <a:rPr lang="en-GB" sz="2400" dirty="0"/>
              <a:t>Knowing your times tables means knowing the related division facts too! </a:t>
            </a:r>
          </a:p>
        </p:txBody>
      </p:sp>
    </p:spTree>
    <p:extLst>
      <p:ext uri="{BB962C8B-B14F-4D97-AF65-F5344CB8AC3E}">
        <p14:creationId xmlns:p14="http://schemas.microsoft.com/office/powerpoint/2010/main" val="2823123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0ACEC-576E-44B6-941A-2D44B9607C4C}"/>
              </a:ext>
            </a:extLst>
          </p:cNvPr>
          <p:cNvSpPr>
            <a:spLocks noGrp="1"/>
          </p:cNvSpPr>
          <p:nvPr>
            <p:ph type="title"/>
          </p:nvPr>
        </p:nvSpPr>
        <p:spPr/>
        <p:txBody>
          <a:bodyPr/>
          <a:lstStyle/>
          <a:p>
            <a:r>
              <a:rPr lang="en-GB" dirty="0"/>
              <a:t>Hampshire Schemes of Learning </a:t>
            </a:r>
          </a:p>
        </p:txBody>
      </p:sp>
      <p:pic>
        <p:nvPicPr>
          <p:cNvPr id="4" name="Content Placeholder 3">
            <a:extLst>
              <a:ext uri="{FF2B5EF4-FFF2-40B4-BE49-F238E27FC236}">
                <a16:creationId xmlns:a16="http://schemas.microsoft.com/office/drawing/2014/main" id="{CD3ABF93-979A-40B5-AF58-52787FA1C81C}"/>
              </a:ext>
            </a:extLst>
          </p:cNvPr>
          <p:cNvPicPr>
            <a:picLocks noGrp="1" noChangeAspect="1"/>
          </p:cNvPicPr>
          <p:nvPr>
            <p:ph idx="1"/>
          </p:nvPr>
        </p:nvPicPr>
        <p:blipFill>
          <a:blip r:embed="rId2"/>
          <a:stretch>
            <a:fillRect/>
          </a:stretch>
        </p:blipFill>
        <p:spPr>
          <a:xfrm>
            <a:off x="792476" y="1339386"/>
            <a:ext cx="8481526" cy="5029988"/>
          </a:xfrm>
          <a:prstGeom prst="rect">
            <a:avLst/>
          </a:prstGeom>
        </p:spPr>
      </p:pic>
    </p:spTree>
    <p:extLst>
      <p:ext uri="{BB962C8B-B14F-4D97-AF65-F5344CB8AC3E}">
        <p14:creationId xmlns:p14="http://schemas.microsoft.com/office/powerpoint/2010/main" val="2517634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348F6-16F8-4DF2-A468-0789ABC5767F}"/>
              </a:ext>
            </a:extLst>
          </p:cNvPr>
          <p:cNvSpPr>
            <a:spLocks noGrp="1"/>
          </p:cNvSpPr>
          <p:nvPr>
            <p:ph type="title"/>
          </p:nvPr>
        </p:nvSpPr>
        <p:spPr/>
        <p:txBody>
          <a:bodyPr/>
          <a:lstStyle/>
          <a:p>
            <a:r>
              <a:rPr lang="en-GB" b="1" dirty="0"/>
              <a:t>The CPA approach </a:t>
            </a:r>
          </a:p>
        </p:txBody>
      </p:sp>
      <p:sp>
        <p:nvSpPr>
          <p:cNvPr id="3" name="Content Placeholder 2">
            <a:extLst>
              <a:ext uri="{FF2B5EF4-FFF2-40B4-BE49-F238E27FC236}">
                <a16:creationId xmlns:a16="http://schemas.microsoft.com/office/drawing/2014/main" id="{D0EDEBB3-FF16-45BF-AD2B-57BF9D13DE4D}"/>
              </a:ext>
            </a:extLst>
          </p:cNvPr>
          <p:cNvSpPr>
            <a:spLocks noGrp="1"/>
          </p:cNvSpPr>
          <p:nvPr>
            <p:ph idx="1"/>
          </p:nvPr>
        </p:nvSpPr>
        <p:spPr>
          <a:xfrm>
            <a:off x="819444" y="1998989"/>
            <a:ext cx="10936458" cy="4351338"/>
          </a:xfrm>
        </p:spPr>
        <p:txBody>
          <a:bodyPr>
            <a:normAutofit/>
          </a:bodyPr>
          <a:lstStyle/>
          <a:p>
            <a:pPr marL="0" indent="0">
              <a:buNone/>
            </a:pPr>
            <a:r>
              <a:rPr lang="en-GB" sz="2400" dirty="0"/>
              <a:t>The Concrete Pictorial Abstract (CPA) approach is a system of learning that uses physical and visual aids to build a child’s understanding of abstract topics.</a:t>
            </a:r>
            <a:endParaRPr lang="en-GB" sz="2400" b="1" dirty="0"/>
          </a:p>
          <a:p>
            <a:pPr marL="0" indent="0">
              <a:buNone/>
            </a:pPr>
            <a:r>
              <a:rPr lang="en-GB" sz="2400" b="1" dirty="0">
                <a:solidFill>
                  <a:schemeClr val="accent1"/>
                </a:solidFill>
              </a:rPr>
              <a:t>C</a:t>
            </a:r>
            <a:r>
              <a:rPr lang="en-GB" sz="2400" dirty="0"/>
              <a:t>oncrete-KS1 and early KS2 but can continue further up where needed. Children use practical objects to help count and calculate, for example buttons, Dienes, counters, multi-link, real life objects, bead-strings, fraction tiles, Numicon etc</a:t>
            </a:r>
          </a:p>
          <a:p>
            <a:pPr marL="0" indent="0">
              <a:buNone/>
            </a:pPr>
            <a:r>
              <a:rPr lang="en-GB" sz="2400" b="1" dirty="0">
                <a:solidFill>
                  <a:schemeClr val="accent1"/>
                </a:solidFill>
              </a:rPr>
              <a:t>P</a:t>
            </a:r>
            <a:r>
              <a:rPr lang="en-GB" sz="2400" dirty="0"/>
              <a:t>ictorial-children draw pictures and jottings to help them. E.g. dots to share out when dividing or bar models to draw out the problem </a:t>
            </a:r>
          </a:p>
          <a:p>
            <a:pPr marL="0" indent="0">
              <a:buNone/>
            </a:pPr>
            <a:r>
              <a:rPr lang="en-GB" sz="2400" b="1" dirty="0">
                <a:solidFill>
                  <a:schemeClr val="accent1"/>
                </a:solidFill>
              </a:rPr>
              <a:t>A</a:t>
            </a:r>
            <a:r>
              <a:rPr lang="en-GB" sz="2400" dirty="0"/>
              <a:t>bstract-children use just the numbers and symbols </a:t>
            </a:r>
          </a:p>
        </p:txBody>
      </p:sp>
      <p:pic>
        <p:nvPicPr>
          <p:cNvPr id="4" name="Picture 3">
            <a:extLst>
              <a:ext uri="{FF2B5EF4-FFF2-40B4-BE49-F238E27FC236}">
                <a16:creationId xmlns:a16="http://schemas.microsoft.com/office/drawing/2014/main" id="{0D819801-8AC7-4E42-99DE-67C8096578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14006" y="235454"/>
            <a:ext cx="2381685" cy="1584903"/>
          </a:xfrm>
          <a:prstGeom prst="rect">
            <a:avLst/>
          </a:prstGeom>
        </p:spPr>
      </p:pic>
      <p:pic>
        <p:nvPicPr>
          <p:cNvPr id="1026" name="Picture 2" descr="Maths Bead String - 9mm 20 beads - (Pack of 10) | 123 Learning">
            <a:extLst>
              <a:ext uri="{FF2B5EF4-FFF2-40B4-BE49-F238E27FC236}">
                <a16:creationId xmlns:a16="http://schemas.microsoft.com/office/drawing/2014/main" id="{4EDB9E43-CE24-4F05-A511-A8F489EB23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430968"/>
            <a:ext cx="1595364" cy="145355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dx education 75166 Math Cubes - Set of 100 -Fidget Linking Cubes for Early Maths - Connecting Manipulative">
            <a:extLst>
              <a:ext uri="{FF2B5EF4-FFF2-40B4-BE49-F238E27FC236}">
                <a16:creationId xmlns:a16="http://schemas.microsoft.com/office/drawing/2014/main" id="{6875BE51-D4D7-434A-853C-080F803819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32651" y="168372"/>
            <a:ext cx="1436737" cy="1781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44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0599E-4D08-4D86-A562-11C7A0EE76F1}"/>
              </a:ext>
            </a:extLst>
          </p:cNvPr>
          <p:cNvSpPr>
            <a:spLocks noGrp="1"/>
          </p:cNvSpPr>
          <p:nvPr>
            <p:ph type="title"/>
          </p:nvPr>
        </p:nvSpPr>
        <p:spPr/>
        <p:txBody>
          <a:bodyPr/>
          <a:lstStyle/>
          <a:p>
            <a:r>
              <a:rPr lang="en-GB" b="1" dirty="0"/>
              <a:t>Concrete and Pictorial </a:t>
            </a:r>
          </a:p>
        </p:txBody>
      </p:sp>
      <p:pic>
        <p:nvPicPr>
          <p:cNvPr id="4" name="Content Placeholder 3">
            <a:extLst>
              <a:ext uri="{FF2B5EF4-FFF2-40B4-BE49-F238E27FC236}">
                <a16:creationId xmlns:a16="http://schemas.microsoft.com/office/drawing/2014/main" id="{4077E11C-BC71-44B1-8871-95A0914DE91F}"/>
              </a:ext>
            </a:extLst>
          </p:cNvPr>
          <p:cNvPicPr>
            <a:picLocks noGrp="1" noChangeAspect="1"/>
          </p:cNvPicPr>
          <p:nvPr>
            <p:ph idx="1"/>
          </p:nvPr>
        </p:nvPicPr>
        <p:blipFill>
          <a:blip r:embed="rId2"/>
          <a:stretch>
            <a:fillRect/>
          </a:stretch>
        </p:blipFill>
        <p:spPr>
          <a:xfrm>
            <a:off x="391561" y="1333631"/>
            <a:ext cx="8360878" cy="2621341"/>
          </a:xfrm>
          <a:prstGeom prst="rect">
            <a:avLst/>
          </a:prstGeom>
        </p:spPr>
      </p:pic>
      <p:pic>
        <p:nvPicPr>
          <p:cNvPr id="6" name="Picture 5">
            <a:extLst>
              <a:ext uri="{FF2B5EF4-FFF2-40B4-BE49-F238E27FC236}">
                <a16:creationId xmlns:a16="http://schemas.microsoft.com/office/drawing/2014/main" id="{44E3D233-4488-42F1-B5E6-D23D0755EF7F}"/>
              </a:ext>
            </a:extLst>
          </p:cNvPr>
          <p:cNvPicPr/>
          <p:nvPr/>
        </p:nvPicPr>
        <p:blipFill>
          <a:blip r:embed="rId3">
            <a:extLst>
              <a:ext uri="{28A0092B-C50C-407E-A947-70E740481C1C}">
                <a14:useLocalDpi xmlns:a14="http://schemas.microsoft.com/office/drawing/2010/main" val="0"/>
              </a:ext>
            </a:extLst>
          </a:blip>
          <a:stretch>
            <a:fillRect/>
          </a:stretch>
        </p:blipFill>
        <p:spPr>
          <a:xfrm>
            <a:off x="3483197" y="3822972"/>
            <a:ext cx="2854572" cy="2272454"/>
          </a:xfrm>
          <a:prstGeom prst="rect">
            <a:avLst/>
          </a:prstGeom>
        </p:spPr>
      </p:pic>
      <p:pic>
        <p:nvPicPr>
          <p:cNvPr id="7" name="Picture 6" descr="Image result for real life objects for grouping">
            <a:extLst>
              <a:ext uri="{FF2B5EF4-FFF2-40B4-BE49-F238E27FC236}">
                <a16:creationId xmlns:a16="http://schemas.microsoft.com/office/drawing/2014/main" id="{3F1DD7FD-11B0-4371-9351-5827ABE4F284}"/>
              </a:ext>
            </a:extLst>
          </p:cNvPr>
          <p:cNvPicPr/>
          <p:nvPr/>
        </p:nvPicPr>
        <p:blipFill rotWithShape="1">
          <a:blip r:embed="rId4" cstate="print">
            <a:extLst>
              <a:ext uri="{28A0092B-C50C-407E-A947-70E740481C1C}">
                <a14:useLocalDpi xmlns:a14="http://schemas.microsoft.com/office/drawing/2010/main" val="0"/>
              </a:ext>
            </a:extLst>
          </a:blip>
          <a:srcRect t="3875" b="37188"/>
          <a:stretch/>
        </p:blipFill>
        <p:spPr bwMode="auto">
          <a:xfrm>
            <a:off x="8489474" y="490789"/>
            <a:ext cx="3048000" cy="2576195"/>
          </a:xfrm>
          <a:prstGeom prst="rect">
            <a:avLst/>
          </a:prstGeom>
          <a:noFill/>
          <a:ln>
            <a:noFill/>
          </a:ln>
          <a:extLst>
            <a:ext uri="{53640926-AAD7-44D8-BBD7-CCE9431645EC}">
              <a14:shadowObscured xmlns:a14="http://schemas.microsoft.com/office/drawing/2010/main"/>
            </a:ext>
          </a:extLst>
        </p:spPr>
      </p:pic>
      <p:pic>
        <p:nvPicPr>
          <p:cNvPr id="8" name="Picture 7" descr="Image result for numicon for multiplication">
            <a:extLst>
              <a:ext uri="{FF2B5EF4-FFF2-40B4-BE49-F238E27FC236}">
                <a16:creationId xmlns:a16="http://schemas.microsoft.com/office/drawing/2014/main" id="{A9E9465F-7051-4316-A408-08396AE327CD}"/>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5821" y="3822972"/>
            <a:ext cx="2670742" cy="2010886"/>
          </a:xfrm>
          <a:prstGeom prst="rect">
            <a:avLst/>
          </a:prstGeom>
          <a:noFill/>
          <a:ln>
            <a:noFill/>
          </a:ln>
        </p:spPr>
      </p:pic>
      <p:pic>
        <p:nvPicPr>
          <p:cNvPr id="3" name="Picture 2">
            <a:extLst>
              <a:ext uri="{FF2B5EF4-FFF2-40B4-BE49-F238E27FC236}">
                <a16:creationId xmlns:a16="http://schemas.microsoft.com/office/drawing/2014/main" id="{3AE2D28F-E179-4931-B327-1339AB4AE99F}"/>
              </a:ext>
            </a:extLst>
          </p:cNvPr>
          <p:cNvPicPr>
            <a:picLocks noChangeAspect="1"/>
          </p:cNvPicPr>
          <p:nvPr/>
        </p:nvPicPr>
        <p:blipFill>
          <a:blip r:embed="rId6"/>
          <a:stretch>
            <a:fillRect/>
          </a:stretch>
        </p:blipFill>
        <p:spPr>
          <a:xfrm>
            <a:off x="6228024" y="3402815"/>
            <a:ext cx="5355465" cy="2272454"/>
          </a:xfrm>
          <a:prstGeom prst="rect">
            <a:avLst/>
          </a:prstGeom>
        </p:spPr>
      </p:pic>
      <p:pic>
        <p:nvPicPr>
          <p:cNvPr id="5" name="Picture 4" descr="Image result for division using beadstrings">
            <a:extLst>
              <a:ext uri="{FF2B5EF4-FFF2-40B4-BE49-F238E27FC236}">
                <a16:creationId xmlns:a16="http://schemas.microsoft.com/office/drawing/2014/main" id="{5FED11B3-55A7-49A4-9CB8-A0037AD92BCF}"/>
              </a:ext>
            </a:extLst>
          </p:cNvPr>
          <p:cNvPicPr/>
          <p:nvPr/>
        </p:nvPicPr>
        <p:blipFill rotWithShape="1">
          <a:blip r:embed="rId7" cstate="print">
            <a:extLst>
              <a:ext uri="{28A0092B-C50C-407E-A947-70E740481C1C}">
                <a14:useLocalDpi xmlns:a14="http://schemas.microsoft.com/office/drawing/2010/main" val="0"/>
              </a:ext>
            </a:extLst>
          </a:blip>
          <a:srcRect t="13296" b="33515"/>
          <a:stretch/>
        </p:blipFill>
        <p:spPr bwMode="auto">
          <a:xfrm>
            <a:off x="6348592" y="5618815"/>
            <a:ext cx="2466975" cy="98361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50109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0A65D8-CC4F-40A6-B4E0-293CF3537576}"/>
              </a:ext>
            </a:extLst>
          </p:cNvPr>
          <p:cNvPicPr>
            <a:picLocks noChangeAspect="1"/>
          </p:cNvPicPr>
          <p:nvPr/>
        </p:nvPicPr>
        <p:blipFill>
          <a:blip r:embed="rId2"/>
          <a:stretch>
            <a:fillRect/>
          </a:stretch>
        </p:blipFill>
        <p:spPr>
          <a:xfrm>
            <a:off x="147142" y="2497915"/>
            <a:ext cx="4210683" cy="1508828"/>
          </a:xfrm>
          <a:prstGeom prst="rect">
            <a:avLst/>
          </a:prstGeom>
        </p:spPr>
      </p:pic>
      <p:pic>
        <p:nvPicPr>
          <p:cNvPr id="7" name="Picture 6">
            <a:extLst>
              <a:ext uri="{FF2B5EF4-FFF2-40B4-BE49-F238E27FC236}">
                <a16:creationId xmlns:a16="http://schemas.microsoft.com/office/drawing/2014/main" id="{A4D3CA88-1F51-4A93-89BA-53E3133485E6}"/>
              </a:ext>
            </a:extLst>
          </p:cNvPr>
          <p:cNvPicPr>
            <a:picLocks noChangeAspect="1"/>
          </p:cNvPicPr>
          <p:nvPr/>
        </p:nvPicPr>
        <p:blipFill>
          <a:blip r:embed="rId3"/>
          <a:stretch>
            <a:fillRect/>
          </a:stretch>
        </p:blipFill>
        <p:spPr>
          <a:xfrm>
            <a:off x="4525568" y="2789468"/>
            <a:ext cx="5644184" cy="1617612"/>
          </a:xfrm>
          <a:prstGeom prst="rect">
            <a:avLst/>
          </a:prstGeom>
        </p:spPr>
      </p:pic>
      <p:pic>
        <p:nvPicPr>
          <p:cNvPr id="8" name="Picture 7">
            <a:extLst>
              <a:ext uri="{FF2B5EF4-FFF2-40B4-BE49-F238E27FC236}">
                <a16:creationId xmlns:a16="http://schemas.microsoft.com/office/drawing/2014/main" id="{CDE9B086-E034-49C3-8D8C-E97E5C28723D}"/>
              </a:ext>
            </a:extLst>
          </p:cNvPr>
          <p:cNvPicPr>
            <a:picLocks noChangeAspect="1"/>
          </p:cNvPicPr>
          <p:nvPr/>
        </p:nvPicPr>
        <p:blipFill>
          <a:blip r:embed="rId4"/>
          <a:stretch>
            <a:fillRect/>
          </a:stretch>
        </p:blipFill>
        <p:spPr>
          <a:xfrm>
            <a:off x="4288972" y="4574258"/>
            <a:ext cx="5125616" cy="2150832"/>
          </a:xfrm>
          <a:prstGeom prst="rect">
            <a:avLst/>
          </a:prstGeom>
        </p:spPr>
      </p:pic>
      <p:sp>
        <p:nvSpPr>
          <p:cNvPr id="4" name="Title 3">
            <a:extLst>
              <a:ext uri="{FF2B5EF4-FFF2-40B4-BE49-F238E27FC236}">
                <a16:creationId xmlns:a16="http://schemas.microsoft.com/office/drawing/2014/main" id="{9A784A33-E2C2-484C-8D32-4A14A2A839E2}"/>
              </a:ext>
            </a:extLst>
          </p:cNvPr>
          <p:cNvSpPr>
            <a:spLocks noGrp="1"/>
          </p:cNvSpPr>
          <p:nvPr>
            <p:ph type="title"/>
          </p:nvPr>
        </p:nvSpPr>
        <p:spPr/>
        <p:txBody>
          <a:bodyPr/>
          <a:lstStyle/>
          <a:p>
            <a:r>
              <a:rPr lang="en-GB" dirty="0"/>
              <a:t>Bar Models</a:t>
            </a:r>
          </a:p>
        </p:txBody>
      </p:sp>
      <p:pic>
        <p:nvPicPr>
          <p:cNvPr id="12" name="Content Placeholder 11">
            <a:extLst>
              <a:ext uri="{FF2B5EF4-FFF2-40B4-BE49-F238E27FC236}">
                <a16:creationId xmlns:a16="http://schemas.microsoft.com/office/drawing/2014/main" id="{6222AD1E-43EB-45B4-B871-FCC80B116253}"/>
              </a:ext>
            </a:extLst>
          </p:cNvPr>
          <p:cNvPicPr>
            <a:picLocks noGrp="1" noChangeAspect="1"/>
          </p:cNvPicPr>
          <p:nvPr>
            <p:ph idx="1"/>
          </p:nvPr>
        </p:nvPicPr>
        <p:blipFill rotWithShape="1">
          <a:blip r:embed="rId5"/>
          <a:srcRect l="8131" t="18944" r="7273"/>
          <a:stretch/>
        </p:blipFill>
        <p:spPr>
          <a:xfrm>
            <a:off x="344077" y="4811098"/>
            <a:ext cx="3546787" cy="1349829"/>
          </a:xfrm>
          <a:prstGeom prst="rect">
            <a:avLst/>
          </a:prstGeom>
        </p:spPr>
      </p:pic>
      <p:pic>
        <p:nvPicPr>
          <p:cNvPr id="9" name="Picture 8">
            <a:extLst>
              <a:ext uri="{FF2B5EF4-FFF2-40B4-BE49-F238E27FC236}">
                <a16:creationId xmlns:a16="http://schemas.microsoft.com/office/drawing/2014/main" id="{7A7BA8AE-DA1D-4CEC-B831-B0CA215BE97A}"/>
              </a:ext>
            </a:extLst>
          </p:cNvPr>
          <p:cNvPicPr>
            <a:picLocks noChangeAspect="1"/>
          </p:cNvPicPr>
          <p:nvPr/>
        </p:nvPicPr>
        <p:blipFill rotWithShape="1">
          <a:blip r:embed="rId6"/>
          <a:srcRect l="5256" t="27693" r="4443"/>
          <a:stretch/>
        </p:blipFill>
        <p:spPr>
          <a:xfrm>
            <a:off x="4785976" y="638629"/>
            <a:ext cx="4488026" cy="1617612"/>
          </a:xfrm>
          <a:prstGeom prst="rect">
            <a:avLst/>
          </a:prstGeom>
        </p:spPr>
      </p:pic>
      <p:sp>
        <p:nvSpPr>
          <p:cNvPr id="6" name="TextBox 5">
            <a:extLst>
              <a:ext uri="{FF2B5EF4-FFF2-40B4-BE49-F238E27FC236}">
                <a16:creationId xmlns:a16="http://schemas.microsoft.com/office/drawing/2014/main" id="{D546E5D0-8C79-4415-A476-286DA221D9E2}"/>
              </a:ext>
            </a:extLst>
          </p:cNvPr>
          <p:cNvSpPr txBox="1"/>
          <p:nvPr/>
        </p:nvSpPr>
        <p:spPr>
          <a:xfrm>
            <a:off x="1095487" y="1947364"/>
            <a:ext cx="2313992" cy="461665"/>
          </a:xfrm>
          <a:prstGeom prst="rect">
            <a:avLst/>
          </a:prstGeom>
          <a:noFill/>
        </p:spPr>
        <p:txBody>
          <a:bodyPr wrap="square" rtlCol="0">
            <a:spAutoFit/>
          </a:bodyPr>
          <a:lstStyle/>
          <a:p>
            <a:r>
              <a:rPr lang="en-GB" sz="2400" b="1" dirty="0">
                <a:solidFill>
                  <a:schemeClr val="accent1"/>
                </a:solidFill>
              </a:rPr>
              <a:t>43 + 78 = ?</a:t>
            </a:r>
          </a:p>
        </p:txBody>
      </p:sp>
      <p:sp>
        <p:nvSpPr>
          <p:cNvPr id="11" name="TextBox 10">
            <a:extLst>
              <a:ext uri="{FF2B5EF4-FFF2-40B4-BE49-F238E27FC236}">
                <a16:creationId xmlns:a16="http://schemas.microsoft.com/office/drawing/2014/main" id="{56BBEFDD-5414-4AA6-831B-9B00EF12DF4C}"/>
              </a:ext>
            </a:extLst>
          </p:cNvPr>
          <p:cNvSpPr txBox="1"/>
          <p:nvPr/>
        </p:nvSpPr>
        <p:spPr>
          <a:xfrm>
            <a:off x="1037582" y="4311670"/>
            <a:ext cx="2313992" cy="461665"/>
          </a:xfrm>
          <a:prstGeom prst="rect">
            <a:avLst/>
          </a:prstGeom>
          <a:noFill/>
        </p:spPr>
        <p:txBody>
          <a:bodyPr wrap="square" rtlCol="0">
            <a:spAutoFit/>
          </a:bodyPr>
          <a:lstStyle/>
          <a:p>
            <a:r>
              <a:rPr lang="en-GB" sz="2400" b="1" dirty="0">
                <a:solidFill>
                  <a:schemeClr val="accent1"/>
                </a:solidFill>
              </a:rPr>
              <a:t>150 - 50 = ?</a:t>
            </a:r>
          </a:p>
        </p:txBody>
      </p:sp>
      <p:sp>
        <p:nvSpPr>
          <p:cNvPr id="13" name="TextBox 12">
            <a:extLst>
              <a:ext uri="{FF2B5EF4-FFF2-40B4-BE49-F238E27FC236}">
                <a16:creationId xmlns:a16="http://schemas.microsoft.com/office/drawing/2014/main" id="{22CC9A04-DABA-40B7-92B3-E5B9FA107E05}"/>
              </a:ext>
            </a:extLst>
          </p:cNvPr>
          <p:cNvSpPr txBox="1"/>
          <p:nvPr/>
        </p:nvSpPr>
        <p:spPr>
          <a:xfrm>
            <a:off x="5001115" y="64900"/>
            <a:ext cx="4210683" cy="646331"/>
          </a:xfrm>
          <a:prstGeom prst="rect">
            <a:avLst/>
          </a:prstGeom>
          <a:noFill/>
        </p:spPr>
        <p:txBody>
          <a:bodyPr wrap="square" rtlCol="0">
            <a:spAutoFit/>
          </a:bodyPr>
          <a:lstStyle/>
          <a:p>
            <a:r>
              <a:rPr lang="en-GB" sz="2400" b="1" dirty="0">
                <a:solidFill>
                  <a:schemeClr val="accent1"/>
                </a:solidFill>
              </a:rPr>
              <a:t>36</a:t>
            </a:r>
            <a:r>
              <a:rPr lang="en-GB" sz="3600" dirty="0">
                <a:solidFill>
                  <a:schemeClr val="accent1"/>
                </a:solidFill>
              </a:rPr>
              <a:t> </a:t>
            </a:r>
            <a:r>
              <a:rPr lang="en-GB" sz="2800" dirty="0">
                <a:solidFill>
                  <a:schemeClr val="accent1"/>
                </a:solidFill>
              </a:rPr>
              <a:t>÷ 4 = ? or 4 x ? = 36</a:t>
            </a:r>
          </a:p>
        </p:txBody>
      </p:sp>
      <p:sp>
        <p:nvSpPr>
          <p:cNvPr id="14" name="TextBox 13">
            <a:extLst>
              <a:ext uri="{FF2B5EF4-FFF2-40B4-BE49-F238E27FC236}">
                <a16:creationId xmlns:a16="http://schemas.microsoft.com/office/drawing/2014/main" id="{DAC4D992-E497-4299-85FD-175A86D9D91F}"/>
              </a:ext>
            </a:extLst>
          </p:cNvPr>
          <p:cNvSpPr txBox="1"/>
          <p:nvPr/>
        </p:nvSpPr>
        <p:spPr>
          <a:xfrm>
            <a:off x="5362746" y="2382076"/>
            <a:ext cx="4051842" cy="461665"/>
          </a:xfrm>
          <a:prstGeom prst="rect">
            <a:avLst/>
          </a:prstGeom>
          <a:noFill/>
        </p:spPr>
        <p:txBody>
          <a:bodyPr wrap="square" rtlCol="0">
            <a:spAutoFit/>
          </a:bodyPr>
          <a:lstStyle/>
          <a:p>
            <a:r>
              <a:rPr lang="en-GB" sz="2400" b="1" dirty="0">
                <a:solidFill>
                  <a:schemeClr val="accent1"/>
                </a:solidFill>
              </a:rPr>
              <a:t>3 + ? = 5 or 5 = ? = 3 </a:t>
            </a:r>
          </a:p>
        </p:txBody>
      </p:sp>
    </p:spTree>
    <p:extLst>
      <p:ext uri="{BB962C8B-B14F-4D97-AF65-F5344CB8AC3E}">
        <p14:creationId xmlns:p14="http://schemas.microsoft.com/office/powerpoint/2010/main" val="32024122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9C8F2A4-EAFE-4044-AFD5-26D5ABB00281}"/>
              </a:ext>
            </a:extLst>
          </p:cNvPr>
          <p:cNvSpPr>
            <a:spLocks noGrp="1"/>
          </p:cNvSpPr>
          <p:nvPr>
            <p:ph type="title"/>
          </p:nvPr>
        </p:nvSpPr>
        <p:spPr/>
        <p:txBody>
          <a:bodyPr/>
          <a:lstStyle/>
          <a:p>
            <a:r>
              <a:rPr lang="en-GB" dirty="0"/>
              <a:t>Bar Models for fractions of amounts</a:t>
            </a:r>
          </a:p>
        </p:txBody>
      </p:sp>
      <p:sp>
        <p:nvSpPr>
          <p:cNvPr id="8" name="Content Placeholder 5">
            <a:extLst>
              <a:ext uri="{FF2B5EF4-FFF2-40B4-BE49-F238E27FC236}">
                <a16:creationId xmlns:a16="http://schemas.microsoft.com/office/drawing/2014/main" id="{5389BCE0-75F2-4F46-B74C-13635E7CB988}"/>
              </a:ext>
            </a:extLst>
          </p:cNvPr>
          <p:cNvSpPr txBox="1">
            <a:spLocks/>
          </p:cNvSpPr>
          <p:nvPr/>
        </p:nvSpPr>
        <p:spPr>
          <a:xfrm>
            <a:off x="5242370" y="2312989"/>
            <a:ext cx="4184034"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sp>
        <p:nvSpPr>
          <p:cNvPr id="9" name="Content Placeholder 5">
            <a:extLst>
              <a:ext uri="{FF2B5EF4-FFF2-40B4-BE49-F238E27FC236}">
                <a16:creationId xmlns:a16="http://schemas.microsoft.com/office/drawing/2014/main" id="{6B6B57C0-215B-4F2F-B692-83C9C05CA597}"/>
              </a:ext>
            </a:extLst>
          </p:cNvPr>
          <p:cNvSpPr txBox="1">
            <a:spLocks/>
          </p:cNvSpPr>
          <p:nvPr/>
        </p:nvSpPr>
        <p:spPr>
          <a:xfrm>
            <a:off x="5089968" y="2320972"/>
            <a:ext cx="4184034"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sp>
        <p:nvSpPr>
          <p:cNvPr id="15" name="Content Placeholder 14">
            <a:extLst>
              <a:ext uri="{FF2B5EF4-FFF2-40B4-BE49-F238E27FC236}">
                <a16:creationId xmlns:a16="http://schemas.microsoft.com/office/drawing/2014/main" id="{B434CF60-9BFA-485B-807D-4C16510B0891}"/>
              </a:ext>
            </a:extLst>
          </p:cNvPr>
          <p:cNvSpPr>
            <a:spLocks noGrp="1"/>
          </p:cNvSpPr>
          <p:nvPr>
            <p:ph idx="1"/>
          </p:nvPr>
        </p:nvSpPr>
        <p:spPr>
          <a:xfrm>
            <a:off x="639232" y="2142107"/>
            <a:ext cx="8596668" cy="3880773"/>
          </a:xfrm>
        </p:spPr>
        <p:txBody>
          <a:bodyPr/>
          <a:lstStyle/>
          <a:p>
            <a:r>
              <a:rPr lang="en-GB" sz="2400" dirty="0"/>
              <a:t>Finding fractions of amounts e.g. Find 3/5 of 20</a:t>
            </a:r>
          </a:p>
          <a:p>
            <a:endParaRPr lang="en-GB" sz="2400" dirty="0"/>
          </a:p>
          <a:p>
            <a:r>
              <a:rPr lang="en-GB" sz="2400" dirty="0"/>
              <a:t>Jake is finding fractions of an amount. He knows that 1/5 of a number is 8. What is the number?</a:t>
            </a:r>
          </a:p>
          <a:p>
            <a:endParaRPr lang="en-GB" dirty="0"/>
          </a:p>
          <a:p>
            <a:endParaRPr lang="en-GB" dirty="0"/>
          </a:p>
          <a:p>
            <a:endParaRPr lang="en-GB" dirty="0"/>
          </a:p>
        </p:txBody>
      </p:sp>
    </p:spTree>
    <p:extLst>
      <p:ext uri="{BB962C8B-B14F-4D97-AF65-F5344CB8AC3E}">
        <p14:creationId xmlns:p14="http://schemas.microsoft.com/office/powerpoint/2010/main" val="3840344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9C8F2A4-EAFE-4044-AFD5-26D5ABB00281}"/>
              </a:ext>
            </a:extLst>
          </p:cNvPr>
          <p:cNvSpPr>
            <a:spLocks noGrp="1"/>
          </p:cNvSpPr>
          <p:nvPr>
            <p:ph type="title"/>
          </p:nvPr>
        </p:nvSpPr>
        <p:spPr/>
        <p:txBody>
          <a:bodyPr/>
          <a:lstStyle/>
          <a:p>
            <a:r>
              <a:rPr lang="en-GB" dirty="0"/>
              <a:t>Bar Models for fractions of amounts</a:t>
            </a:r>
          </a:p>
        </p:txBody>
      </p:sp>
      <p:sp>
        <p:nvSpPr>
          <p:cNvPr id="6" name="Content Placeholder 5">
            <a:extLst>
              <a:ext uri="{FF2B5EF4-FFF2-40B4-BE49-F238E27FC236}">
                <a16:creationId xmlns:a16="http://schemas.microsoft.com/office/drawing/2014/main" id="{476201E7-D4B5-43B3-A9CA-370FC058F923}"/>
              </a:ext>
            </a:extLst>
          </p:cNvPr>
          <p:cNvSpPr>
            <a:spLocks noGrp="1"/>
          </p:cNvSpPr>
          <p:nvPr>
            <p:ph sz="half" idx="2"/>
          </p:nvPr>
        </p:nvSpPr>
        <p:spPr>
          <a:xfrm>
            <a:off x="673887" y="4767284"/>
            <a:ext cx="4184034" cy="3880773"/>
          </a:xfrm>
        </p:spPr>
        <p:txBody>
          <a:bodyPr/>
          <a:lstStyle/>
          <a:p>
            <a:r>
              <a:rPr lang="en-GB" dirty="0"/>
              <a:t>Jake is finding fractions of an amount. He knows that 1/5 of a number is 8. What is the number?</a:t>
            </a:r>
          </a:p>
        </p:txBody>
      </p:sp>
      <p:pic>
        <p:nvPicPr>
          <p:cNvPr id="5" name="Picture 2" descr="Year 4 Maths 20.05.20 Steppingstone activity LO: To find a fraction of a  quantity Success Criteria: 1. Make a bar model">
            <a:extLst>
              <a:ext uri="{FF2B5EF4-FFF2-40B4-BE49-F238E27FC236}">
                <a16:creationId xmlns:a16="http://schemas.microsoft.com/office/drawing/2014/main" id="{ACEA5BC2-3585-4A90-A0B2-504AFA6800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6199" b="11730"/>
          <a:stretch/>
        </p:blipFill>
        <p:spPr bwMode="auto">
          <a:xfrm>
            <a:off x="5010323" y="4558004"/>
            <a:ext cx="3755838" cy="1158666"/>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5">
            <a:extLst>
              <a:ext uri="{FF2B5EF4-FFF2-40B4-BE49-F238E27FC236}">
                <a16:creationId xmlns:a16="http://schemas.microsoft.com/office/drawing/2014/main" id="{5389BCE0-75F2-4F46-B74C-13635E7CB988}"/>
              </a:ext>
            </a:extLst>
          </p:cNvPr>
          <p:cNvSpPr txBox="1">
            <a:spLocks/>
          </p:cNvSpPr>
          <p:nvPr/>
        </p:nvSpPr>
        <p:spPr>
          <a:xfrm>
            <a:off x="5242370" y="2312989"/>
            <a:ext cx="4184034"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sp>
        <p:nvSpPr>
          <p:cNvPr id="9" name="Content Placeholder 5">
            <a:extLst>
              <a:ext uri="{FF2B5EF4-FFF2-40B4-BE49-F238E27FC236}">
                <a16:creationId xmlns:a16="http://schemas.microsoft.com/office/drawing/2014/main" id="{6B6B57C0-215B-4F2F-B692-83C9C05CA597}"/>
              </a:ext>
            </a:extLst>
          </p:cNvPr>
          <p:cNvSpPr txBox="1">
            <a:spLocks/>
          </p:cNvSpPr>
          <p:nvPr/>
        </p:nvSpPr>
        <p:spPr>
          <a:xfrm>
            <a:off x="5089968" y="2320972"/>
            <a:ext cx="4184034"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pic>
        <p:nvPicPr>
          <p:cNvPr id="13" name="Content Placeholder 12">
            <a:extLst>
              <a:ext uri="{FF2B5EF4-FFF2-40B4-BE49-F238E27FC236}">
                <a16:creationId xmlns:a16="http://schemas.microsoft.com/office/drawing/2014/main" id="{50D152AD-6A80-4F32-A132-6DBD10EB1FC6}"/>
              </a:ext>
            </a:extLst>
          </p:cNvPr>
          <p:cNvPicPr>
            <a:picLocks noGrp="1" noChangeAspect="1"/>
          </p:cNvPicPr>
          <p:nvPr>
            <p:ph sz="half" idx="1"/>
          </p:nvPr>
        </p:nvPicPr>
        <p:blipFill>
          <a:blip r:embed="rId3"/>
          <a:stretch>
            <a:fillRect/>
          </a:stretch>
        </p:blipFill>
        <p:spPr>
          <a:xfrm>
            <a:off x="1695057" y="2053819"/>
            <a:ext cx="6485017" cy="2027093"/>
          </a:xfrm>
          <a:prstGeom prst="rect">
            <a:avLst/>
          </a:prstGeom>
        </p:spPr>
      </p:pic>
    </p:spTree>
    <p:extLst>
      <p:ext uri="{BB962C8B-B14F-4D97-AF65-F5344CB8AC3E}">
        <p14:creationId xmlns:p14="http://schemas.microsoft.com/office/powerpoint/2010/main" val="986805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B19AE-0785-46BA-B652-5D0736006B4C}"/>
              </a:ext>
            </a:extLst>
          </p:cNvPr>
          <p:cNvSpPr>
            <a:spLocks noGrp="1"/>
          </p:cNvSpPr>
          <p:nvPr>
            <p:ph type="title"/>
          </p:nvPr>
        </p:nvSpPr>
        <p:spPr/>
        <p:txBody>
          <a:bodyPr/>
          <a:lstStyle/>
          <a:p>
            <a:r>
              <a:rPr lang="en-GB" dirty="0"/>
              <a:t>Number Lines </a:t>
            </a:r>
          </a:p>
        </p:txBody>
      </p:sp>
      <p:pic>
        <p:nvPicPr>
          <p:cNvPr id="4" name="Content Placeholder 3">
            <a:extLst>
              <a:ext uri="{FF2B5EF4-FFF2-40B4-BE49-F238E27FC236}">
                <a16:creationId xmlns:a16="http://schemas.microsoft.com/office/drawing/2014/main" id="{424F7E2F-AF63-4E5C-B3EC-E4B8C6AF1957}"/>
              </a:ext>
            </a:extLst>
          </p:cNvPr>
          <p:cNvPicPr>
            <a:picLocks noGrp="1"/>
          </p:cNvPicPr>
          <p:nvPr>
            <p:ph idx="1"/>
          </p:nvPr>
        </p:nvPicPr>
        <p:blipFill>
          <a:blip r:embed="rId2"/>
          <a:stretch>
            <a:fillRect/>
          </a:stretch>
        </p:blipFill>
        <p:spPr>
          <a:xfrm>
            <a:off x="3271337" y="4663302"/>
            <a:ext cx="5649326" cy="1993155"/>
          </a:xfrm>
          <a:prstGeom prst="rect">
            <a:avLst/>
          </a:prstGeom>
        </p:spPr>
      </p:pic>
      <p:pic>
        <p:nvPicPr>
          <p:cNvPr id="5" name="Picture 4">
            <a:extLst>
              <a:ext uri="{FF2B5EF4-FFF2-40B4-BE49-F238E27FC236}">
                <a16:creationId xmlns:a16="http://schemas.microsoft.com/office/drawing/2014/main" id="{E8EC99B0-8165-4E18-B964-91F9D24BD5A4}"/>
              </a:ext>
            </a:extLst>
          </p:cNvPr>
          <p:cNvPicPr/>
          <p:nvPr/>
        </p:nvPicPr>
        <p:blipFill>
          <a:blip r:embed="rId3"/>
          <a:stretch>
            <a:fillRect/>
          </a:stretch>
        </p:blipFill>
        <p:spPr>
          <a:xfrm>
            <a:off x="446674" y="2592635"/>
            <a:ext cx="5649326" cy="1842681"/>
          </a:xfrm>
          <a:prstGeom prst="rect">
            <a:avLst/>
          </a:prstGeom>
        </p:spPr>
      </p:pic>
      <p:pic>
        <p:nvPicPr>
          <p:cNvPr id="2050" name="Picture 2" descr="Number Line - Definition, Examples, and Diagrams">
            <a:extLst>
              <a:ext uri="{FF2B5EF4-FFF2-40B4-BE49-F238E27FC236}">
                <a16:creationId xmlns:a16="http://schemas.microsoft.com/office/drawing/2014/main" id="{41F69F17-F70F-4EBC-B5B9-81F156161A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8082" y="1198120"/>
            <a:ext cx="5649326" cy="1577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03796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A8360-9869-416F-A220-E21FB90925C5}"/>
              </a:ext>
            </a:extLst>
          </p:cNvPr>
          <p:cNvSpPr>
            <a:spLocks noGrp="1"/>
          </p:cNvSpPr>
          <p:nvPr>
            <p:ph type="title"/>
          </p:nvPr>
        </p:nvSpPr>
        <p:spPr>
          <a:xfrm>
            <a:off x="677334" y="609600"/>
            <a:ext cx="8596668" cy="707886"/>
          </a:xfrm>
        </p:spPr>
        <p:txBody>
          <a:bodyPr/>
          <a:lstStyle/>
          <a:p>
            <a:r>
              <a:rPr lang="en-GB" dirty="0"/>
              <a:t>Partitioning on a number line</a:t>
            </a:r>
          </a:p>
        </p:txBody>
      </p:sp>
      <p:pic>
        <p:nvPicPr>
          <p:cNvPr id="4" name="Content Placeholder 3">
            <a:extLst>
              <a:ext uri="{FF2B5EF4-FFF2-40B4-BE49-F238E27FC236}">
                <a16:creationId xmlns:a16="http://schemas.microsoft.com/office/drawing/2014/main" id="{DC61A0C2-10E1-4FB8-B63A-96A3CF9A22B9}"/>
              </a:ext>
            </a:extLst>
          </p:cNvPr>
          <p:cNvPicPr>
            <a:picLocks noGrp="1"/>
          </p:cNvPicPr>
          <p:nvPr>
            <p:ph idx="1"/>
          </p:nvPr>
        </p:nvPicPr>
        <p:blipFill>
          <a:blip r:embed="rId2"/>
          <a:stretch>
            <a:fillRect/>
          </a:stretch>
        </p:blipFill>
        <p:spPr>
          <a:xfrm>
            <a:off x="2104987" y="3339515"/>
            <a:ext cx="5373857" cy="2588456"/>
          </a:xfrm>
          <a:prstGeom prst="rect">
            <a:avLst/>
          </a:prstGeom>
        </p:spPr>
      </p:pic>
      <p:sp>
        <p:nvSpPr>
          <p:cNvPr id="3" name="TextBox 2">
            <a:extLst>
              <a:ext uri="{FF2B5EF4-FFF2-40B4-BE49-F238E27FC236}">
                <a16:creationId xmlns:a16="http://schemas.microsoft.com/office/drawing/2014/main" id="{EEA6C1BC-13F9-4CB0-9DBA-3FBAEE55A6E3}"/>
              </a:ext>
            </a:extLst>
          </p:cNvPr>
          <p:cNvSpPr txBox="1"/>
          <p:nvPr/>
        </p:nvSpPr>
        <p:spPr>
          <a:xfrm>
            <a:off x="4079930" y="2631629"/>
            <a:ext cx="5373856" cy="707886"/>
          </a:xfrm>
          <a:prstGeom prst="rect">
            <a:avLst/>
          </a:prstGeom>
          <a:noFill/>
        </p:spPr>
        <p:txBody>
          <a:bodyPr wrap="square" rtlCol="0">
            <a:spAutoFit/>
          </a:bodyPr>
          <a:lstStyle/>
          <a:p>
            <a:r>
              <a:rPr lang="en-GB" sz="2000" dirty="0">
                <a:solidFill>
                  <a:srgbClr val="FF0000"/>
                </a:solidFill>
              </a:rPr>
              <a:t>8 has been partitioned into 3 and 5 to reach the next multiple of 10 first.</a:t>
            </a:r>
          </a:p>
        </p:txBody>
      </p:sp>
      <p:cxnSp>
        <p:nvCxnSpPr>
          <p:cNvPr id="7" name="Straight Arrow Connector 6">
            <a:extLst>
              <a:ext uri="{FF2B5EF4-FFF2-40B4-BE49-F238E27FC236}">
                <a16:creationId xmlns:a16="http://schemas.microsoft.com/office/drawing/2014/main" id="{8259CCBB-D389-4B14-87C2-EDA8281BD31C}"/>
              </a:ext>
            </a:extLst>
          </p:cNvPr>
          <p:cNvCxnSpPr/>
          <p:nvPr/>
        </p:nvCxnSpPr>
        <p:spPr>
          <a:xfrm flipH="1">
            <a:off x="3001013" y="2806638"/>
            <a:ext cx="1078917" cy="6399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A0054C4-453B-4399-AB44-8EDF7BC1C9B0}"/>
              </a:ext>
            </a:extLst>
          </p:cNvPr>
          <p:cNvSpPr txBox="1"/>
          <p:nvPr/>
        </p:nvSpPr>
        <p:spPr>
          <a:xfrm>
            <a:off x="761310" y="1559059"/>
            <a:ext cx="8596668" cy="461665"/>
          </a:xfrm>
          <a:prstGeom prst="rect">
            <a:avLst/>
          </a:prstGeom>
          <a:noFill/>
        </p:spPr>
        <p:txBody>
          <a:bodyPr wrap="square" rtlCol="0">
            <a:spAutoFit/>
          </a:bodyPr>
          <a:lstStyle/>
          <a:p>
            <a:r>
              <a:rPr lang="en-GB" sz="2400" dirty="0"/>
              <a:t>Pupils use their bridging skills from KS1 to add on mentally</a:t>
            </a:r>
          </a:p>
        </p:txBody>
      </p:sp>
    </p:spTree>
    <p:extLst>
      <p:ext uri="{BB962C8B-B14F-4D97-AF65-F5344CB8AC3E}">
        <p14:creationId xmlns:p14="http://schemas.microsoft.com/office/powerpoint/2010/main" val="2314462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52BF1-1C14-43F6-A41B-C5F0938B6326}"/>
              </a:ext>
            </a:extLst>
          </p:cNvPr>
          <p:cNvSpPr>
            <a:spLocks noGrp="1"/>
          </p:cNvSpPr>
          <p:nvPr>
            <p:ph type="title"/>
          </p:nvPr>
        </p:nvSpPr>
        <p:spPr>
          <a:xfrm>
            <a:off x="289429" y="421835"/>
            <a:ext cx="9437337" cy="1219199"/>
          </a:xfrm>
        </p:spPr>
        <p:txBody>
          <a:bodyPr/>
          <a:lstStyle/>
          <a:p>
            <a:r>
              <a:rPr lang="en-GB" dirty="0"/>
              <a:t>Expanded and Compact Methods (+, - and x) </a:t>
            </a:r>
          </a:p>
        </p:txBody>
      </p:sp>
      <p:sp>
        <p:nvSpPr>
          <p:cNvPr id="10" name="Rectangle 9">
            <a:extLst>
              <a:ext uri="{FF2B5EF4-FFF2-40B4-BE49-F238E27FC236}">
                <a16:creationId xmlns:a16="http://schemas.microsoft.com/office/drawing/2014/main" id="{400C74A6-406F-4E52-B5C3-A08576F6EC26}"/>
              </a:ext>
            </a:extLst>
          </p:cNvPr>
          <p:cNvSpPr/>
          <p:nvPr/>
        </p:nvSpPr>
        <p:spPr>
          <a:xfrm>
            <a:off x="2494099" y="6145495"/>
            <a:ext cx="5770426" cy="646331"/>
          </a:xfrm>
          <a:prstGeom prst="rect">
            <a:avLst/>
          </a:prstGeom>
        </p:spPr>
        <p:txBody>
          <a:bodyPr wrap="none">
            <a:spAutoFit/>
          </a:bodyPr>
          <a:lstStyle/>
          <a:p>
            <a:r>
              <a:rPr lang="en-GB" dirty="0">
                <a:hlinkClick r:id="rId2"/>
              </a:rPr>
              <a:t>http://www.millrythejunior.co.uk/maths-video-links/</a:t>
            </a:r>
            <a:endParaRPr lang="en-GB" dirty="0"/>
          </a:p>
          <a:p>
            <a:endParaRPr lang="en-GB" dirty="0"/>
          </a:p>
        </p:txBody>
      </p:sp>
      <p:sp>
        <p:nvSpPr>
          <p:cNvPr id="12" name="Content Placeholder 4">
            <a:extLst>
              <a:ext uri="{FF2B5EF4-FFF2-40B4-BE49-F238E27FC236}">
                <a16:creationId xmlns:a16="http://schemas.microsoft.com/office/drawing/2014/main" id="{D12211B9-9F85-4A8E-B385-71B9A0C37CC7}"/>
              </a:ext>
            </a:extLst>
          </p:cNvPr>
          <p:cNvSpPr>
            <a:spLocks noGrp="1"/>
          </p:cNvSpPr>
          <p:nvPr>
            <p:ph idx="1"/>
          </p:nvPr>
        </p:nvSpPr>
        <p:spPr>
          <a:xfrm>
            <a:off x="677334" y="1463041"/>
            <a:ext cx="4330764" cy="4578322"/>
          </a:xfrm>
          <a:ln>
            <a:solidFill>
              <a:schemeClr val="tx1"/>
            </a:solidFill>
          </a:ln>
        </p:spPr>
        <p:txBody>
          <a:bodyPr>
            <a:normAutofit fontScale="92500" lnSpcReduction="10000"/>
          </a:bodyPr>
          <a:lstStyle/>
          <a:p>
            <a:r>
              <a:rPr lang="en-GB" sz="2400" dirty="0"/>
              <a:t>Expanded Methods</a:t>
            </a:r>
          </a:p>
          <a:p>
            <a:pPr marL="0" indent="0">
              <a:buNone/>
            </a:pPr>
            <a:endParaRPr lang="en-GB" sz="2400" dirty="0"/>
          </a:p>
          <a:p>
            <a:pPr marL="0" indent="0">
              <a:buNone/>
            </a:pPr>
            <a:r>
              <a:rPr lang="en-GB" sz="2400" b="1" dirty="0"/>
              <a:t>357 + 285</a:t>
            </a:r>
          </a:p>
          <a:p>
            <a:pPr marL="0" indent="0">
              <a:buNone/>
            </a:pPr>
            <a:r>
              <a:rPr lang="en-GB" sz="2400" dirty="0"/>
              <a:t>   300   50   7                   357 </a:t>
            </a:r>
          </a:p>
          <a:p>
            <a:pPr marL="0" indent="0">
              <a:buNone/>
            </a:pPr>
            <a:r>
              <a:rPr lang="en-GB" sz="2400" u="sng" dirty="0"/>
              <a:t>+ 200   80   5</a:t>
            </a:r>
            <a:r>
              <a:rPr lang="en-GB" sz="2400" dirty="0"/>
              <a:t>                </a:t>
            </a:r>
            <a:r>
              <a:rPr lang="en-GB" sz="2400" u="sng" dirty="0"/>
              <a:t>+ 285</a:t>
            </a:r>
          </a:p>
          <a:p>
            <a:pPr marL="0" indent="0">
              <a:buNone/>
            </a:pPr>
            <a:r>
              <a:rPr lang="en-GB" sz="2400" dirty="0"/>
              <a:t>           10   2       or          12</a:t>
            </a:r>
          </a:p>
          <a:p>
            <a:pPr marL="0" indent="0">
              <a:buNone/>
            </a:pPr>
            <a:r>
              <a:rPr lang="en-GB" sz="2400" dirty="0"/>
              <a:t>   100   30   0                   130</a:t>
            </a:r>
          </a:p>
          <a:p>
            <a:pPr marL="0" indent="0">
              <a:buNone/>
            </a:pPr>
            <a:r>
              <a:rPr lang="en-GB" sz="2400" u="sng" dirty="0"/>
              <a:t>   500    0    0</a:t>
            </a:r>
            <a:r>
              <a:rPr lang="en-GB" sz="2400" dirty="0"/>
              <a:t>               </a:t>
            </a:r>
            <a:r>
              <a:rPr lang="en-GB" sz="2400" u="sng" dirty="0"/>
              <a:t>    500</a:t>
            </a:r>
          </a:p>
          <a:p>
            <a:pPr marL="0" indent="0">
              <a:buNone/>
            </a:pPr>
            <a:r>
              <a:rPr lang="en-GB" sz="2400" u="sng" dirty="0"/>
              <a:t>   600  40    2</a:t>
            </a:r>
            <a:r>
              <a:rPr lang="en-GB" sz="2400" dirty="0"/>
              <a:t>                </a:t>
            </a:r>
            <a:r>
              <a:rPr lang="en-GB" sz="2400" u="sng" dirty="0"/>
              <a:t>   642</a:t>
            </a:r>
          </a:p>
          <a:p>
            <a:pPr marL="0" indent="0">
              <a:buNone/>
            </a:pPr>
            <a:r>
              <a:rPr lang="en-GB" u="sng" dirty="0"/>
              <a:t> </a:t>
            </a:r>
          </a:p>
          <a:p>
            <a:pPr marL="0" indent="0">
              <a:buNone/>
            </a:pPr>
            <a:r>
              <a:rPr lang="en-GB" u="sng" dirty="0"/>
              <a:t>         </a:t>
            </a:r>
          </a:p>
        </p:txBody>
      </p:sp>
      <p:sp>
        <p:nvSpPr>
          <p:cNvPr id="13" name="Content Placeholder 4">
            <a:extLst>
              <a:ext uri="{FF2B5EF4-FFF2-40B4-BE49-F238E27FC236}">
                <a16:creationId xmlns:a16="http://schemas.microsoft.com/office/drawing/2014/main" id="{DB6E3B3F-7EC9-4E07-8AF4-110BC258BDF4}"/>
              </a:ext>
            </a:extLst>
          </p:cNvPr>
          <p:cNvSpPr txBox="1">
            <a:spLocks/>
          </p:cNvSpPr>
          <p:nvPr/>
        </p:nvSpPr>
        <p:spPr>
          <a:xfrm>
            <a:off x="5396001" y="1460697"/>
            <a:ext cx="4330764" cy="45783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sp>
        <p:nvSpPr>
          <p:cNvPr id="14" name="Content Placeholder 4">
            <a:extLst>
              <a:ext uri="{FF2B5EF4-FFF2-40B4-BE49-F238E27FC236}">
                <a16:creationId xmlns:a16="http://schemas.microsoft.com/office/drawing/2014/main" id="{41A901EF-894E-4CCD-BC85-214C867DB1C6}"/>
              </a:ext>
            </a:extLst>
          </p:cNvPr>
          <p:cNvSpPr txBox="1">
            <a:spLocks/>
          </p:cNvSpPr>
          <p:nvPr/>
        </p:nvSpPr>
        <p:spPr>
          <a:xfrm>
            <a:off x="6096000" y="1504213"/>
            <a:ext cx="4330764" cy="4578322"/>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400" dirty="0"/>
              <a:t>Compact Methods</a:t>
            </a:r>
          </a:p>
          <a:p>
            <a:pPr marL="0" indent="0">
              <a:buNone/>
            </a:pPr>
            <a:endParaRPr lang="en-GB" sz="2400" dirty="0"/>
          </a:p>
          <a:p>
            <a:pPr marL="0" indent="0">
              <a:buNone/>
            </a:pPr>
            <a:r>
              <a:rPr lang="en-GB" sz="2400" b="1" dirty="0"/>
              <a:t>357 + 285 </a:t>
            </a:r>
          </a:p>
          <a:p>
            <a:pPr marL="0" indent="0">
              <a:buNone/>
            </a:pPr>
            <a:r>
              <a:rPr lang="en-GB" sz="2400" dirty="0"/>
              <a:t>   357</a:t>
            </a:r>
          </a:p>
          <a:p>
            <a:pPr marL="0" indent="0">
              <a:buNone/>
            </a:pPr>
            <a:r>
              <a:rPr lang="en-GB" sz="2400" u="sng" dirty="0"/>
              <a:t>+ 285 </a:t>
            </a:r>
          </a:p>
          <a:p>
            <a:pPr marL="0" indent="0">
              <a:buNone/>
            </a:pPr>
            <a:r>
              <a:rPr lang="en-GB" sz="2400" u="sng" dirty="0"/>
              <a:t>   642</a:t>
            </a:r>
          </a:p>
          <a:p>
            <a:pPr marL="0" indent="0">
              <a:buNone/>
            </a:pPr>
            <a:r>
              <a:rPr lang="en-GB" sz="2400" dirty="0"/>
              <a:t>     </a:t>
            </a:r>
            <a:r>
              <a:rPr lang="en-GB" sz="1400" dirty="0"/>
              <a:t>1 1 </a:t>
            </a:r>
            <a:endParaRPr lang="en-GB" sz="2400" dirty="0"/>
          </a:p>
        </p:txBody>
      </p:sp>
    </p:spTree>
    <p:extLst>
      <p:ext uri="{BB962C8B-B14F-4D97-AF65-F5344CB8AC3E}">
        <p14:creationId xmlns:p14="http://schemas.microsoft.com/office/powerpoint/2010/main" val="1463368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52BF1-1C14-43F6-A41B-C5F0938B6326}"/>
              </a:ext>
            </a:extLst>
          </p:cNvPr>
          <p:cNvSpPr>
            <a:spLocks noGrp="1"/>
          </p:cNvSpPr>
          <p:nvPr>
            <p:ph type="title"/>
          </p:nvPr>
        </p:nvSpPr>
        <p:spPr>
          <a:xfrm>
            <a:off x="677334" y="328529"/>
            <a:ext cx="9437337" cy="1219199"/>
          </a:xfrm>
        </p:spPr>
        <p:txBody>
          <a:bodyPr/>
          <a:lstStyle/>
          <a:p>
            <a:r>
              <a:rPr lang="en-GB" dirty="0"/>
              <a:t>Expanded and Compact Methods (+ - and x) </a:t>
            </a:r>
          </a:p>
        </p:txBody>
      </p:sp>
      <p:sp>
        <p:nvSpPr>
          <p:cNvPr id="10" name="Rectangle 9">
            <a:extLst>
              <a:ext uri="{FF2B5EF4-FFF2-40B4-BE49-F238E27FC236}">
                <a16:creationId xmlns:a16="http://schemas.microsoft.com/office/drawing/2014/main" id="{400C74A6-406F-4E52-B5C3-A08576F6EC26}"/>
              </a:ext>
            </a:extLst>
          </p:cNvPr>
          <p:cNvSpPr/>
          <p:nvPr/>
        </p:nvSpPr>
        <p:spPr>
          <a:xfrm>
            <a:off x="2494099" y="6145495"/>
            <a:ext cx="5770426" cy="646331"/>
          </a:xfrm>
          <a:prstGeom prst="rect">
            <a:avLst/>
          </a:prstGeom>
        </p:spPr>
        <p:txBody>
          <a:bodyPr wrap="none">
            <a:spAutoFit/>
          </a:bodyPr>
          <a:lstStyle/>
          <a:p>
            <a:r>
              <a:rPr lang="en-GB" dirty="0">
                <a:hlinkClick r:id="rId2"/>
              </a:rPr>
              <a:t>http://www.millrythejunior.co.uk/maths-video-links/</a:t>
            </a:r>
            <a:endParaRPr lang="en-GB" dirty="0"/>
          </a:p>
          <a:p>
            <a:endParaRPr lang="en-GB" dirty="0"/>
          </a:p>
        </p:txBody>
      </p:sp>
      <p:sp>
        <p:nvSpPr>
          <p:cNvPr id="12" name="Content Placeholder 4">
            <a:extLst>
              <a:ext uri="{FF2B5EF4-FFF2-40B4-BE49-F238E27FC236}">
                <a16:creationId xmlns:a16="http://schemas.microsoft.com/office/drawing/2014/main" id="{D12211B9-9F85-4A8E-B385-71B9A0C37CC7}"/>
              </a:ext>
            </a:extLst>
          </p:cNvPr>
          <p:cNvSpPr>
            <a:spLocks noGrp="1"/>
          </p:cNvSpPr>
          <p:nvPr>
            <p:ph idx="1"/>
          </p:nvPr>
        </p:nvSpPr>
        <p:spPr>
          <a:xfrm>
            <a:off x="1048548" y="1460697"/>
            <a:ext cx="4330764" cy="4578322"/>
          </a:xfrm>
          <a:ln>
            <a:solidFill>
              <a:schemeClr val="tx1"/>
            </a:solidFill>
          </a:ln>
        </p:spPr>
        <p:txBody>
          <a:bodyPr>
            <a:normAutofit fontScale="92500" lnSpcReduction="10000"/>
          </a:bodyPr>
          <a:lstStyle/>
          <a:p>
            <a:r>
              <a:rPr lang="en-GB" sz="2400" dirty="0"/>
              <a:t>Expanded Methods</a:t>
            </a:r>
          </a:p>
          <a:p>
            <a:pPr marL="0" indent="0">
              <a:buNone/>
            </a:pPr>
            <a:endParaRPr lang="en-GB" sz="2400" dirty="0"/>
          </a:p>
          <a:p>
            <a:pPr marL="0" indent="0">
              <a:buNone/>
            </a:pPr>
            <a:r>
              <a:rPr lang="en-GB" sz="2400" b="1" dirty="0"/>
              <a:t>876 – 214 = 562</a:t>
            </a:r>
          </a:p>
          <a:p>
            <a:pPr marL="0" indent="0">
              <a:buNone/>
            </a:pPr>
            <a:r>
              <a:rPr lang="en-GB" sz="2400" dirty="0"/>
              <a:t>   800   70  6                   8 7 6 </a:t>
            </a:r>
          </a:p>
          <a:p>
            <a:pPr marL="0" indent="0">
              <a:buNone/>
            </a:pPr>
            <a:r>
              <a:rPr lang="en-GB" sz="2400" u="sng" dirty="0"/>
              <a:t>- 200   10   4</a:t>
            </a:r>
            <a:r>
              <a:rPr lang="en-GB" sz="2400" dirty="0"/>
              <a:t>                -</a:t>
            </a:r>
            <a:r>
              <a:rPr lang="en-GB" sz="2400" u="sng" dirty="0"/>
              <a:t> 2 1 4</a:t>
            </a:r>
          </a:p>
          <a:p>
            <a:pPr marL="0" indent="0">
              <a:buNone/>
            </a:pPr>
            <a:r>
              <a:rPr lang="en-GB" sz="2400" dirty="0"/>
              <a:t>                 2       or              2</a:t>
            </a:r>
          </a:p>
          <a:p>
            <a:pPr marL="0" indent="0">
              <a:buNone/>
            </a:pPr>
            <a:r>
              <a:rPr lang="en-GB" sz="2400" dirty="0"/>
              <a:t>           60                         6 0</a:t>
            </a:r>
          </a:p>
          <a:p>
            <a:pPr marL="0" indent="0">
              <a:buNone/>
            </a:pPr>
            <a:r>
              <a:rPr lang="en-GB" sz="2400" u="sng" dirty="0"/>
              <a:t>   600         </a:t>
            </a:r>
            <a:r>
              <a:rPr lang="en-GB" sz="2400" dirty="0"/>
              <a:t>               </a:t>
            </a:r>
            <a:r>
              <a:rPr lang="en-GB" sz="2400" u="sng" dirty="0"/>
              <a:t>    6 0 0</a:t>
            </a:r>
          </a:p>
          <a:p>
            <a:pPr marL="0" indent="0">
              <a:buNone/>
            </a:pPr>
            <a:r>
              <a:rPr lang="en-GB" sz="2400" u="sng" dirty="0"/>
              <a:t>   600  60    2</a:t>
            </a:r>
            <a:r>
              <a:rPr lang="en-GB" sz="2400" dirty="0"/>
              <a:t>             </a:t>
            </a:r>
            <a:r>
              <a:rPr lang="en-GB" sz="2400" u="sng" dirty="0"/>
              <a:t>    6 6 2</a:t>
            </a:r>
          </a:p>
          <a:p>
            <a:pPr marL="0" indent="0">
              <a:buNone/>
            </a:pPr>
            <a:r>
              <a:rPr lang="en-GB" u="sng" dirty="0"/>
              <a:t> </a:t>
            </a:r>
          </a:p>
          <a:p>
            <a:pPr marL="0" indent="0">
              <a:buNone/>
            </a:pPr>
            <a:r>
              <a:rPr lang="en-GB" u="sng" dirty="0"/>
              <a:t>         </a:t>
            </a:r>
          </a:p>
        </p:txBody>
      </p:sp>
      <p:sp>
        <p:nvSpPr>
          <p:cNvPr id="13" name="Content Placeholder 4">
            <a:extLst>
              <a:ext uri="{FF2B5EF4-FFF2-40B4-BE49-F238E27FC236}">
                <a16:creationId xmlns:a16="http://schemas.microsoft.com/office/drawing/2014/main" id="{DB6E3B3F-7EC9-4E07-8AF4-110BC258BDF4}"/>
              </a:ext>
            </a:extLst>
          </p:cNvPr>
          <p:cNvSpPr txBox="1">
            <a:spLocks/>
          </p:cNvSpPr>
          <p:nvPr/>
        </p:nvSpPr>
        <p:spPr>
          <a:xfrm>
            <a:off x="5396001" y="1460697"/>
            <a:ext cx="4330764" cy="45783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sp>
        <p:nvSpPr>
          <p:cNvPr id="14" name="Content Placeholder 4">
            <a:extLst>
              <a:ext uri="{FF2B5EF4-FFF2-40B4-BE49-F238E27FC236}">
                <a16:creationId xmlns:a16="http://schemas.microsoft.com/office/drawing/2014/main" id="{41A901EF-894E-4CCD-BC85-214C867DB1C6}"/>
              </a:ext>
            </a:extLst>
          </p:cNvPr>
          <p:cNvSpPr txBox="1">
            <a:spLocks/>
          </p:cNvSpPr>
          <p:nvPr/>
        </p:nvSpPr>
        <p:spPr>
          <a:xfrm>
            <a:off x="6096000" y="1460697"/>
            <a:ext cx="4330764" cy="4578322"/>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400" dirty="0"/>
              <a:t>Compact Methods</a:t>
            </a:r>
          </a:p>
          <a:p>
            <a:pPr marL="0" indent="0">
              <a:buNone/>
            </a:pPr>
            <a:endParaRPr lang="en-GB" sz="2400" dirty="0"/>
          </a:p>
          <a:p>
            <a:pPr marL="0" indent="0">
              <a:buNone/>
            </a:pPr>
            <a:r>
              <a:rPr lang="en-GB" sz="2400" b="1" dirty="0"/>
              <a:t>876 - 214 </a:t>
            </a:r>
          </a:p>
          <a:p>
            <a:pPr marL="0" indent="0">
              <a:buNone/>
            </a:pPr>
            <a:r>
              <a:rPr lang="en-GB" sz="2400" dirty="0"/>
              <a:t>   8 7 6</a:t>
            </a:r>
          </a:p>
          <a:p>
            <a:pPr marL="0" indent="0">
              <a:buNone/>
            </a:pPr>
            <a:r>
              <a:rPr lang="en-GB" sz="2400" u="sng" dirty="0"/>
              <a:t>- 2 1 4 </a:t>
            </a:r>
          </a:p>
          <a:p>
            <a:pPr marL="0" indent="0">
              <a:buNone/>
            </a:pPr>
            <a:r>
              <a:rPr lang="en-GB" sz="2400" u="sng" dirty="0"/>
              <a:t>  6 6 2</a:t>
            </a:r>
          </a:p>
          <a:p>
            <a:pPr marL="0" indent="0">
              <a:buNone/>
            </a:pPr>
            <a:r>
              <a:rPr lang="en-GB" sz="2400" dirty="0"/>
              <a:t>     </a:t>
            </a:r>
          </a:p>
        </p:txBody>
      </p:sp>
    </p:spTree>
    <p:extLst>
      <p:ext uri="{BB962C8B-B14F-4D97-AF65-F5344CB8AC3E}">
        <p14:creationId xmlns:p14="http://schemas.microsoft.com/office/powerpoint/2010/main" val="2721411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52BF1-1C14-43F6-A41B-C5F0938B6326}"/>
              </a:ext>
            </a:extLst>
          </p:cNvPr>
          <p:cNvSpPr>
            <a:spLocks noGrp="1"/>
          </p:cNvSpPr>
          <p:nvPr>
            <p:ph type="title"/>
          </p:nvPr>
        </p:nvSpPr>
        <p:spPr>
          <a:xfrm>
            <a:off x="677334" y="328529"/>
            <a:ext cx="9437337" cy="1219199"/>
          </a:xfrm>
        </p:spPr>
        <p:txBody>
          <a:bodyPr/>
          <a:lstStyle/>
          <a:p>
            <a:r>
              <a:rPr lang="en-GB" dirty="0"/>
              <a:t>Expanded and Compact Methods (+ - and x) </a:t>
            </a:r>
          </a:p>
        </p:txBody>
      </p:sp>
      <p:sp>
        <p:nvSpPr>
          <p:cNvPr id="10" name="Rectangle 9">
            <a:extLst>
              <a:ext uri="{FF2B5EF4-FFF2-40B4-BE49-F238E27FC236}">
                <a16:creationId xmlns:a16="http://schemas.microsoft.com/office/drawing/2014/main" id="{400C74A6-406F-4E52-B5C3-A08576F6EC26}"/>
              </a:ext>
            </a:extLst>
          </p:cNvPr>
          <p:cNvSpPr/>
          <p:nvPr/>
        </p:nvSpPr>
        <p:spPr>
          <a:xfrm>
            <a:off x="2494099" y="6145495"/>
            <a:ext cx="5770426" cy="646331"/>
          </a:xfrm>
          <a:prstGeom prst="rect">
            <a:avLst/>
          </a:prstGeom>
        </p:spPr>
        <p:txBody>
          <a:bodyPr wrap="none">
            <a:spAutoFit/>
          </a:bodyPr>
          <a:lstStyle/>
          <a:p>
            <a:r>
              <a:rPr lang="en-GB" dirty="0">
                <a:hlinkClick r:id="rId2"/>
              </a:rPr>
              <a:t>http://www.millrythejunior.co.uk/maths-video-links/</a:t>
            </a:r>
            <a:endParaRPr lang="en-GB" dirty="0"/>
          </a:p>
          <a:p>
            <a:endParaRPr lang="en-GB" dirty="0"/>
          </a:p>
        </p:txBody>
      </p:sp>
      <p:sp>
        <p:nvSpPr>
          <p:cNvPr id="12" name="Content Placeholder 4">
            <a:extLst>
              <a:ext uri="{FF2B5EF4-FFF2-40B4-BE49-F238E27FC236}">
                <a16:creationId xmlns:a16="http://schemas.microsoft.com/office/drawing/2014/main" id="{D12211B9-9F85-4A8E-B385-71B9A0C37CC7}"/>
              </a:ext>
            </a:extLst>
          </p:cNvPr>
          <p:cNvSpPr>
            <a:spLocks noGrp="1"/>
          </p:cNvSpPr>
          <p:nvPr>
            <p:ph idx="1"/>
          </p:nvPr>
        </p:nvSpPr>
        <p:spPr>
          <a:xfrm>
            <a:off x="1048548" y="1460697"/>
            <a:ext cx="4330764" cy="4578322"/>
          </a:xfrm>
          <a:ln>
            <a:solidFill>
              <a:schemeClr val="tx1"/>
            </a:solidFill>
          </a:ln>
        </p:spPr>
        <p:txBody>
          <a:bodyPr>
            <a:normAutofit fontScale="92500" lnSpcReduction="20000"/>
          </a:bodyPr>
          <a:lstStyle/>
          <a:p>
            <a:r>
              <a:rPr lang="en-GB" sz="2400" dirty="0"/>
              <a:t>Expanded Methods</a:t>
            </a:r>
          </a:p>
          <a:p>
            <a:pPr marL="0" indent="0">
              <a:buNone/>
            </a:pPr>
            <a:endParaRPr lang="en-GB" sz="2400" dirty="0"/>
          </a:p>
          <a:p>
            <a:pPr marL="0" indent="0">
              <a:buNone/>
            </a:pPr>
            <a:r>
              <a:rPr lang="en-GB" sz="2400" b="1" dirty="0"/>
              <a:t>42 x 54</a:t>
            </a:r>
          </a:p>
          <a:p>
            <a:pPr marL="0" indent="0">
              <a:buNone/>
            </a:pPr>
            <a:r>
              <a:rPr lang="en-GB" sz="2400" dirty="0"/>
              <a:t>         4 2 </a:t>
            </a:r>
          </a:p>
          <a:p>
            <a:pPr marL="0" indent="0">
              <a:buNone/>
            </a:pPr>
            <a:r>
              <a:rPr lang="en-GB" sz="2400" u="sng" dirty="0"/>
              <a:t>    x   5 4</a:t>
            </a:r>
          </a:p>
          <a:p>
            <a:pPr marL="0" indent="0">
              <a:buNone/>
            </a:pPr>
            <a:r>
              <a:rPr lang="en-GB" sz="2400" dirty="0"/>
              <a:t>           8   (4 x 2) </a:t>
            </a:r>
          </a:p>
          <a:p>
            <a:pPr marL="0" indent="0">
              <a:buNone/>
            </a:pPr>
            <a:r>
              <a:rPr lang="en-GB" sz="2400" dirty="0"/>
              <a:t>      1 6 0  (4 x 40)</a:t>
            </a:r>
          </a:p>
          <a:p>
            <a:pPr marL="0" indent="0">
              <a:buNone/>
            </a:pPr>
            <a:r>
              <a:rPr lang="en-GB" sz="2400" dirty="0"/>
              <a:t>      1 0 0  (50 x 2) </a:t>
            </a:r>
          </a:p>
          <a:p>
            <a:pPr marL="0" indent="0">
              <a:buNone/>
            </a:pPr>
            <a:r>
              <a:rPr lang="en-GB" sz="2400" u="sng" dirty="0"/>
              <a:t>   2 0 0 0  </a:t>
            </a:r>
            <a:r>
              <a:rPr lang="en-GB" sz="2400" dirty="0"/>
              <a:t>(50 x 40) </a:t>
            </a:r>
          </a:p>
          <a:p>
            <a:pPr marL="0" indent="0">
              <a:buNone/>
            </a:pPr>
            <a:r>
              <a:rPr lang="en-GB" sz="2400" u="sng" dirty="0"/>
              <a:t>   2 2 6 8</a:t>
            </a:r>
          </a:p>
          <a:p>
            <a:pPr marL="0" indent="0">
              <a:buNone/>
            </a:pPr>
            <a:r>
              <a:rPr lang="en-GB" u="sng" dirty="0"/>
              <a:t>         </a:t>
            </a:r>
          </a:p>
        </p:txBody>
      </p:sp>
      <p:sp>
        <p:nvSpPr>
          <p:cNvPr id="13" name="Content Placeholder 4">
            <a:extLst>
              <a:ext uri="{FF2B5EF4-FFF2-40B4-BE49-F238E27FC236}">
                <a16:creationId xmlns:a16="http://schemas.microsoft.com/office/drawing/2014/main" id="{DB6E3B3F-7EC9-4E07-8AF4-110BC258BDF4}"/>
              </a:ext>
            </a:extLst>
          </p:cNvPr>
          <p:cNvSpPr txBox="1">
            <a:spLocks/>
          </p:cNvSpPr>
          <p:nvPr/>
        </p:nvSpPr>
        <p:spPr>
          <a:xfrm>
            <a:off x="5396001" y="1460697"/>
            <a:ext cx="4330764" cy="45783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sp>
        <p:nvSpPr>
          <p:cNvPr id="14" name="Content Placeholder 4">
            <a:extLst>
              <a:ext uri="{FF2B5EF4-FFF2-40B4-BE49-F238E27FC236}">
                <a16:creationId xmlns:a16="http://schemas.microsoft.com/office/drawing/2014/main" id="{41A901EF-894E-4CCD-BC85-214C867DB1C6}"/>
              </a:ext>
            </a:extLst>
          </p:cNvPr>
          <p:cNvSpPr txBox="1">
            <a:spLocks/>
          </p:cNvSpPr>
          <p:nvPr/>
        </p:nvSpPr>
        <p:spPr>
          <a:xfrm>
            <a:off x="6096000" y="1513935"/>
            <a:ext cx="4330764" cy="4578322"/>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400" dirty="0"/>
              <a:t>Compact Methods</a:t>
            </a:r>
          </a:p>
          <a:p>
            <a:pPr marL="0" indent="0">
              <a:buNone/>
            </a:pPr>
            <a:endParaRPr lang="en-GB" sz="2400" dirty="0"/>
          </a:p>
          <a:p>
            <a:pPr marL="0" indent="0">
              <a:buNone/>
            </a:pPr>
            <a:r>
              <a:rPr lang="en-GB" sz="2400" b="1" dirty="0"/>
              <a:t>  42 x 54 </a:t>
            </a:r>
          </a:p>
          <a:p>
            <a:pPr marL="0" indent="0">
              <a:buNone/>
            </a:pPr>
            <a:r>
              <a:rPr lang="en-GB" sz="2400" dirty="0"/>
              <a:t>      4 2 </a:t>
            </a:r>
          </a:p>
          <a:p>
            <a:pPr marL="0" indent="0">
              <a:buNone/>
            </a:pPr>
            <a:r>
              <a:rPr lang="en-GB" sz="2400" u="sng" dirty="0"/>
              <a:t>  x  5 4  </a:t>
            </a:r>
          </a:p>
          <a:p>
            <a:pPr marL="0" indent="0">
              <a:buNone/>
            </a:pPr>
            <a:r>
              <a:rPr lang="en-GB" sz="2400" dirty="0"/>
              <a:t>   1 6 8</a:t>
            </a:r>
          </a:p>
          <a:p>
            <a:pPr marL="0" indent="0">
              <a:buNone/>
            </a:pPr>
            <a:r>
              <a:rPr lang="en-GB" sz="2400" u="sng" dirty="0"/>
              <a:t>2 1 0 0</a:t>
            </a:r>
          </a:p>
          <a:p>
            <a:pPr marL="0" indent="0">
              <a:buNone/>
            </a:pPr>
            <a:r>
              <a:rPr lang="en-GB" sz="2400" u="sng" dirty="0"/>
              <a:t>2 2 6 8</a:t>
            </a:r>
          </a:p>
          <a:p>
            <a:pPr marL="0" indent="0">
              <a:buNone/>
            </a:pPr>
            <a:r>
              <a:rPr lang="en-GB" sz="2400" dirty="0"/>
              <a:t>     </a:t>
            </a:r>
          </a:p>
        </p:txBody>
      </p:sp>
    </p:spTree>
    <p:extLst>
      <p:ext uri="{BB962C8B-B14F-4D97-AF65-F5344CB8AC3E}">
        <p14:creationId xmlns:p14="http://schemas.microsoft.com/office/powerpoint/2010/main" val="33918580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52BF1-1C14-43F6-A41B-C5F0938B6326}"/>
              </a:ext>
            </a:extLst>
          </p:cNvPr>
          <p:cNvSpPr>
            <a:spLocks noGrp="1"/>
          </p:cNvSpPr>
          <p:nvPr>
            <p:ph type="title"/>
          </p:nvPr>
        </p:nvSpPr>
        <p:spPr>
          <a:xfrm>
            <a:off x="677334" y="328529"/>
            <a:ext cx="9437337" cy="1219199"/>
          </a:xfrm>
        </p:spPr>
        <p:txBody>
          <a:bodyPr/>
          <a:lstStyle/>
          <a:p>
            <a:r>
              <a:rPr lang="en-GB" dirty="0"/>
              <a:t>Division </a:t>
            </a:r>
          </a:p>
        </p:txBody>
      </p:sp>
      <p:sp>
        <p:nvSpPr>
          <p:cNvPr id="10" name="Rectangle 9">
            <a:extLst>
              <a:ext uri="{FF2B5EF4-FFF2-40B4-BE49-F238E27FC236}">
                <a16:creationId xmlns:a16="http://schemas.microsoft.com/office/drawing/2014/main" id="{400C74A6-406F-4E52-B5C3-A08576F6EC26}"/>
              </a:ext>
            </a:extLst>
          </p:cNvPr>
          <p:cNvSpPr/>
          <p:nvPr/>
        </p:nvSpPr>
        <p:spPr>
          <a:xfrm>
            <a:off x="2494099" y="6145495"/>
            <a:ext cx="5770426" cy="646331"/>
          </a:xfrm>
          <a:prstGeom prst="rect">
            <a:avLst/>
          </a:prstGeom>
        </p:spPr>
        <p:txBody>
          <a:bodyPr wrap="none">
            <a:spAutoFit/>
          </a:bodyPr>
          <a:lstStyle/>
          <a:p>
            <a:r>
              <a:rPr lang="en-GB" dirty="0">
                <a:hlinkClick r:id="rId2"/>
              </a:rPr>
              <a:t>http://www.millrythejunior.co.uk/maths-video-links/</a:t>
            </a:r>
            <a:endParaRPr lang="en-GB" dirty="0"/>
          </a:p>
          <a:p>
            <a:endParaRPr lang="en-GB" dirty="0"/>
          </a:p>
        </p:txBody>
      </p:sp>
      <p:sp>
        <p:nvSpPr>
          <p:cNvPr id="12" name="Content Placeholder 4">
            <a:extLst>
              <a:ext uri="{FF2B5EF4-FFF2-40B4-BE49-F238E27FC236}">
                <a16:creationId xmlns:a16="http://schemas.microsoft.com/office/drawing/2014/main" id="{D12211B9-9F85-4A8E-B385-71B9A0C37CC7}"/>
              </a:ext>
            </a:extLst>
          </p:cNvPr>
          <p:cNvSpPr>
            <a:spLocks noGrp="1"/>
          </p:cNvSpPr>
          <p:nvPr>
            <p:ph idx="1"/>
          </p:nvPr>
        </p:nvSpPr>
        <p:spPr>
          <a:xfrm>
            <a:off x="677334" y="1463041"/>
            <a:ext cx="4330764" cy="4578322"/>
          </a:xfrm>
          <a:ln>
            <a:solidFill>
              <a:schemeClr val="tx1"/>
            </a:solidFill>
          </a:ln>
        </p:spPr>
        <p:txBody>
          <a:bodyPr>
            <a:normAutofit/>
          </a:bodyPr>
          <a:lstStyle/>
          <a:p>
            <a:pPr marL="0" indent="0">
              <a:buNone/>
            </a:pPr>
            <a:r>
              <a:rPr lang="en-GB" sz="2400" b="1" dirty="0"/>
              <a:t>Short Division </a:t>
            </a:r>
          </a:p>
          <a:p>
            <a:pPr marL="0" indent="0">
              <a:buNone/>
            </a:pPr>
            <a:r>
              <a:rPr lang="en-GB" sz="2400" dirty="0"/>
              <a:t>   </a:t>
            </a:r>
            <a:r>
              <a:rPr lang="en-GB" sz="2800" dirty="0"/>
              <a:t>864 ÷ 4 </a:t>
            </a:r>
            <a:endParaRPr lang="en-GB" sz="2400" dirty="0"/>
          </a:p>
          <a:p>
            <a:pPr marL="0" indent="0">
              <a:buNone/>
            </a:pPr>
            <a:r>
              <a:rPr lang="en-GB" sz="2400" dirty="0"/>
              <a:t>            </a:t>
            </a:r>
            <a:r>
              <a:rPr lang="en-GB" sz="3200" dirty="0"/>
              <a:t>216</a:t>
            </a:r>
            <a:endParaRPr lang="en-GB" sz="2400" dirty="0"/>
          </a:p>
          <a:p>
            <a:pPr marL="0" indent="0">
              <a:buNone/>
            </a:pPr>
            <a:r>
              <a:rPr lang="en-GB" sz="2400" dirty="0"/>
              <a:t>      </a:t>
            </a:r>
            <a:r>
              <a:rPr lang="en-GB" sz="3200" dirty="0"/>
              <a:t>4   86</a:t>
            </a:r>
            <a:r>
              <a:rPr lang="en-GB" sz="2400" dirty="0"/>
              <a:t>²</a:t>
            </a:r>
            <a:r>
              <a:rPr lang="en-GB" sz="3200" dirty="0"/>
              <a:t>4 </a:t>
            </a:r>
          </a:p>
          <a:p>
            <a:pPr marL="0" indent="0">
              <a:buNone/>
            </a:pPr>
            <a:endParaRPr lang="en-GB" sz="3200" dirty="0"/>
          </a:p>
          <a:p>
            <a:pPr marL="0" indent="0">
              <a:buNone/>
            </a:pPr>
            <a:r>
              <a:rPr lang="en-GB" sz="2800" dirty="0"/>
              <a:t>574 ÷ 3</a:t>
            </a:r>
          </a:p>
          <a:p>
            <a:pPr marL="0" indent="0">
              <a:buNone/>
            </a:pPr>
            <a:r>
              <a:rPr lang="en-GB" sz="2800" dirty="0"/>
              <a:t>          1 9 1 r 1 </a:t>
            </a:r>
            <a:endParaRPr lang="en-GB" sz="2000" dirty="0"/>
          </a:p>
          <a:p>
            <a:pPr marL="0" indent="0">
              <a:buNone/>
            </a:pPr>
            <a:r>
              <a:rPr lang="en-GB" sz="2000" dirty="0"/>
              <a:t>      </a:t>
            </a:r>
            <a:r>
              <a:rPr lang="en-GB" sz="3200" dirty="0"/>
              <a:t>3</a:t>
            </a:r>
            <a:r>
              <a:rPr lang="en-GB" sz="2800" dirty="0"/>
              <a:t>   </a:t>
            </a:r>
            <a:r>
              <a:rPr lang="en-GB" sz="3200" dirty="0"/>
              <a:t>5²74 </a:t>
            </a:r>
            <a:endParaRPr lang="en-GB" sz="2800" dirty="0"/>
          </a:p>
          <a:p>
            <a:pPr marL="0" indent="0">
              <a:buNone/>
            </a:pPr>
            <a:endParaRPr lang="en-GB" sz="2800" dirty="0"/>
          </a:p>
        </p:txBody>
      </p:sp>
      <p:sp>
        <p:nvSpPr>
          <p:cNvPr id="13" name="Content Placeholder 4">
            <a:extLst>
              <a:ext uri="{FF2B5EF4-FFF2-40B4-BE49-F238E27FC236}">
                <a16:creationId xmlns:a16="http://schemas.microsoft.com/office/drawing/2014/main" id="{DB6E3B3F-7EC9-4E07-8AF4-110BC258BDF4}"/>
              </a:ext>
            </a:extLst>
          </p:cNvPr>
          <p:cNvSpPr txBox="1">
            <a:spLocks/>
          </p:cNvSpPr>
          <p:nvPr/>
        </p:nvSpPr>
        <p:spPr>
          <a:xfrm>
            <a:off x="5396001" y="1460697"/>
            <a:ext cx="4330764" cy="45783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sp>
        <p:nvSpPr>
          <p:cNvPr id="14" name="Content Placeholder 4">
            <a:extLst>
              <a:ext uri="{FF2B5EF4-FFF2-40B4-BE49-F238E27FC236}">
                <a16:creationId xmlns:a16="http://schemas.microsoft.com/office/drawing/2014/main" id="{41A901EF-894E-4CCD-BC85-214C867DB1C6}"/>
              </a:ext>
            </a:extLst>
          </p:cNvPr>
          <p:cNvSpPr txBox="1">
            <a:spLocks/>
          </p:cNvSpPr>
          <p:nvPr/>
        </p:nvSpPr>
        <p:spPr>
          <a:xfrm>
            <a:off x="5580982" y="458552"/>
            <a:ext cx="4921592" cy="5580467"/>
          </a:xfrm>
          <a:prstGeom prst="rect">
            <a:avLst/>
          </a:prstGeom>
          <a:ln>
            <a:solidFill>
              <a:schemeClr val="tx1"/>
            </a:solidFill>
          </a:ln>
        </p:spPr>
        <p:txBody>
          <a:bodyPr vert="horz" lIns="91440" tIns="45720" rIns="91440" bIns="45720" rtlCol="0">
            <a:normAutofit fontScale="40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5100" b="1" dirty="0"/>
              <a:t>Chunking</a:t>
            </a:r>
            <a:r>
              <a:rPr lang="en-GB" sz="2400" dirty="0"/>
              <a:t> </a:t>
            </a:r>
          </a:p>
          <a:p>
            <a:endParaRPr lang="en-GB" sz="200" dirty="0"/>
          </a:p>
          <a:p>
            <a:endParaRPr lang="en-GB" sz="2400" dirty="0"/>
          </a:p>
          <a:p>
            <a:pPr marL="0" indent="0">
              <a:buNone/>
            </a:pPr>
            <a:endParaRPr lang="en-GB" sz="2400" dirty="0"/>
          </a:p>
          <a:p>
            <a:pPr marL="0" indent="0">
              <a:buNone/>
            </a:pPr>
            <a:r>
              <a:rPr lang="en-GB" sz="6700" dirty="0"/>
              <a:t>         3 5</a:t>
            </a:r>
          </a:p>
          <a:p>
            <a:pPr marL="0" indent="0">
              <a:buNone/>
            </a:pPr>
            <a:r>
              <a:rPr lang="en-GB" sz="6700" dirty="0"/>
              <a:t>24  </a:t>
            </a:r>
            <a:r>
              <a:rPr lang="en-GB" sz="3400" dirty="0"/>
              <a:t>7</a:t>
            </a:r>
            <a:r>
              <a:rPr lang="en-GB" sz="6700" strike="sngStrike" dirty="0"/>
              <a:t>8</a:t>
            </a:r>
            <a:r>
              <a:rPr lang="en-GB" sz="3800" dirty="0"/>
              <a:t>1</a:t>
            </a:r>
            <a:r>
              <a:rPr lang="en-GB" sz="6700" dirty="0"/>
              <a:t>4 0  </a:t>
            </a:r>
          </a:p>
          <a:p>
            <a:pPr marL="0" indent="0">
              <a:buNone/>
            </a:pPr>
            <a:r>
              <a:rPr lang="en-GB" sz="6700" dirty="0"/>
              <a:t>    </a:t>
            </a:r>
            <a:r>
              <a:rPr lang="en-GB" sz="6700" u="sng" dirty="0"/>
              <a:t>- 4 8 0</a:t>
            </a:r>
            <a:r>
              <a:rPr lang="en-GB" sz="6700" dirty="0"/>
              <a:t>  (20) </a:t>
            </a:r>
            <a:endParaRPr lang="en-GB" sz="6700" u="sng" dirty="0"/>
          </a:p>
          <a:p>
            <a:pPr marL="0" indent="0">
              <a:buNone/>
            </a:pPr>
            <a:r>
              <a:rPr lang="en-GB" sz="6700" dirty="0"/>
              <a:t>    </a:t>
            </a:r>
            <a:r>
              <a:rPr lang="en-GB" sz="6700" u="sng" dirty="0"/>
              <a:t>  3 6 0</a:t>
            </a:r>
          </a:p>
          <a:p>
            <a:pPr marL="0" indent="0">
              <a:buNone/>
            </a:pPr>
            <a:r>
              <a:rPr lang="en-GB" sz="6700" dirty="0"/>
              <a:t>    </a:t>
            </a:r>
            <a:r>
              <a:rPr lang="en-GB" sz="6700" u="sng" dirty="0"/>
              <a:t>- 2 4 0  (10) </a:t>
            </a:r>
          </a:p>
          <a:p>
            <a:pPr marL="0" indent="0">
              <a:buNone/>
            </a:pPr>
            <a:r>
              <a:rPr lang="en-GB" sz="6700" dirty="0"/>
              <a:t>    </a:t>
            </a:r>
            <a:r>
              <a:rPr lang="en-GB" sz="6700" u="sng" dirty="0"/>
              <a:t>  1 2 0</a:t>
            </a:r>
          </a:p>
          <a:p>
            <a:pPr marL="0" indent="0">
              <a:buNone/>
            </a:pPr>
            <a:r>
              <a:rPr lang="en-GB" sz="6700" u="sng" dirty="0"/>
              <a:t>    - 1 2 0  (5) </a:t>
            </a:r>
          </a:p>
          <a:p>
            <a:pPr marL="0" indent="0">
              <a:buNone/>
            </a:pPr>
            <a:r>
              <a:rPr lang="en-GB" sz="6700" u="sng" dirty="0"/>
              <a:t>            0  </a:t>
            </a:r>
          </a:p>
          <a:p>
            <a:pPr marL="0" indent="0">
              <a:buNone/>
            </a:pPr>
            <a:r>
              <a:rPr lang="en-GB" sz="3200" u="sng" dirty="0"/>
              <a:t>         </a:t>
            </a:r>
          </a:p>
          <a:p>
            <a:pPr marL="0" indent="0">
              <a:buNone/>
            </a:pPr>
            <a:r>
              <a:rPr lang="en-GB" sz="3200" u="sng" dirty="0"/>
              <a:t>     </a:t>
            </a:r>
          </a:p>
        </p:txBody>
      </p:sp>
      <p:sp>
        <p:nvSpPr>
          <p:cNvPr id="3" name="Half Frame 2">
            <a:extLst>
              <a:ext uri="{FF2B5EF4-FFF2-40B4-BE49-F238E27FC236}">
                <a16:creationId xmlns:a16="http://schemas.microsoft.com/office/drawing/2014/main" id="{DED13BDC-03C3-4228-AC1E-E06C0DDF0C00}"/>
              </a:ext>
            </a:extLst>
          </p:cNvPr>
          <p:cNvSpPr/>
          <p:nvPr/>
        </p:nvSpPr>
        <p:spPr>
          <a:xfrm>
            <a:off x="1611534" y="2975589"/>
            <a:ext cx="1125415" cy="646331"/>
          </a:xfrm>
          <a:prstGeom prst="halfFrame">
            <a:avLst>
              <a:gd name="adj1" fmla="val 9391"/>
              <a:gd name="adj2" fmla="val 115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Half Frame 7">
            <a:extLst>
              <a:ext uri="{FF2B5EF4-FFF2-40B4-BE49-F238E27FC236}">
                <a16:creationId xmlns:a16="http://schemas.microsoft.com/office/drawing/2014/main" id="{69CCEE27-5459-45F2-8936-D600E7EDAC5B}"/>
              </a:ext>
            </a:extLst>
          </p:cNvPr>
          <p:cNvSpPr/>
          <p:nvPr/>
        </p:nvSpPr>
        <p:spPr>
          <a:xfrm>
            <a:off x="1510716" y="5394959"/>
            <a:ext cx="1125415" cy="646331"/>
          </a:xfrm>
          <a:prstGeom prst="halfFrame">
            <a:avLst>
              <a:gd name="adj1" fmla="val 9391"/>
              <a:gd name="adj2" fmla="val 115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Half Frame 8">
            <a:extLst>
              <a:ext uri="{FF2B5EF4-FFF2-40B4-BE49-F238E27FC236}">
                <a16:creationId xmlns:a16="http://schemas.microsoft.com/office/drawing/2014/main" id="{DAA280B7-0DAA-45C0-B053-9C6EFCCAEFBA}"/>
              </a:ext>
            </a:extLst>
          </p:cNvPr>
          <p:cNvSpPr/>
          <p:nvPr/>
        </p:nvSpPr>
        <p:spPr>
          <a:xfrm>
            <a:off x="6096000" y="1842032"/>
            <a:ext cx="1125415" cy="646331"/>
          </a:xfrm>
          <a:prstGeom prst="halfFrame">
            <a:avLst>
              <a:gd name="adj1" fmla="val 9391"/>
              <a:gd name="adj2" fmla="val 115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 name="Content Placeholder 4">
            <a:extLst>
              <a:ext uri="{FF2B5EF4-FFF2-40B4-BE49-F238E27FC236}">
                <a16:creationId xmlns:a16="http://schemas.microsoft.com/office/drawing/2014/main" id="{D280F387-FFC8-4865-B4FF-627FE22F55B1}"/>
              </a:ext>
            </a:extLst>
          </p:cNvPr>
          <p:cNvSpPr txBox="1">
            <a:spLocks/>
          </p:cNvSpPr>
          <p:nvPr/>
        </p:nvSpPr>
        <p:spPr>
          <a:xfrm>
            <a:off x="8398428" y="686428"/>
            <a:ext cx="1883509" cy="2742572"/>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000" b="1" dirty="0"/>
              <a:t>Fact Box </a:t>
            </a:r>
          </a:p>
          <a:p>
            <a:pPr marL="0" indent="0">
              <a:buNone/>
            </a:pPr>
            <a:endParaRPr lang="en-GB" sz="2000" dirty="0"/>
          </a:p>
          <a:p>
            <a:pPr marL="0" indent="0">
              <a:buNone/>
            </a:pPr>
            <a:r>
              <a:rPr lang="en-GB" sz="2000" dirty="0"/>
              <a:t>24 x 10 = 240 </a:t>
            </a:r>
          </a:p>
          <a:p>
            <a:pPr marL="0" indent="0">
              <a:buNone/>
            </a:pPr>
            <a:r>
              <a:rPr lang="en-GB" sz="2000" dirty="0"/>
              <a:t>24 x 20 = 480 </a:t>
            </a:r>
          </a:p>
          <a:p>
            <a:pPr marL="0" indent="0">
              <a:buNone/>
            </a:pPr>
            <a:r>
              <a:rPr lang="en-GB" sz="2000" dirty="0"/>
              <a:t>24 x 5 = 120 </a:t>
            </a:r>
          </a:p>
          <a:p>
            <a:pPr marL="0" indent="0">
              <a:buNone/>
            </a:pPr>
            <a:r>
              <a:rPr lang="en-GB" sz="2000" dirty="0"/>
              <a:t>24 x 2 = 48 </a:t>
            </a:r>
            <a:endParaRPr lang="en-GB" sz="2800" dirty="0"/>
          </a:p>
        </p:txBody>
      </p:sp>
    </p:spTree>
    <p:extLst>
      <p:ext uri="{BB962C8B-B14F-4D97-AF65-F5344CB8AC3E}">
        <p14:creationId xmlns:p14="http://schemas.microsoft.com/office/powerpoint/2010/main" val="425919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C2013-EF9E-4D3D-A831-CA61019BEF5D}"/>
              </a:ext>
            </a:extLst>
          </p:cNvPr>
          <p:cNvSpPr>
            <a:spLocks noGrp="1"/>
          </p:cNvSpPr>
          <p:nvPr>
            <p:ph type="title"/>
          </p:nvPr>
        </p:nvSpPr>
        <p:spPr/>
        <p:txBody>
          <a:bodyPr/>
          <a:lstStyle/>
          <a:p>
            <a:r>
              <a:rPr lang="en-GB" dirty="0"/>
              <a:t>How can you help? </a:t>
            </a:r>
          </a:p>
        </p:txBody>
      </p:sp>
      <p:sp>
        <p:nvSpPr>
          <p:cNvPr id="3" name="Content Placeholder 2">
            <a:extLst>
              <a:ext uri="{FF2B5EF4-FFF2-40B4-BE49-F238E27FC236}">
                <a16:creationId xmlns:a16="http://schemas.microsoft.com/office/drawing/2014/main" id="{6CB3EA1D-1C72-4363-A73D-2DB83CCDB23D}"/>
              </a:ext>
            </a:extLst>
          </p:cNvPr>
          <p:cNvSpPr>
            <a:spLocks noGrp="1"/>
          </p:cNvSpPr>
          <p:nvPr>
            <p:ph idx="1"/>
          </p:nvPr>
        </p:nvSpPr>
        <p:spPr>
          <a:xfrm>
            <a:off x="677334" y="1687399"/>
            <a:ext cx="8596668" cy="4353964"/>
          </a:xfrm>
        </p:spPr>
        <p:txBody>
          <a:bodyPr>
            <a:noAutofit/>
          </a:bodyPr>
          <a:lstStyle/>
          <a:p>
            <a:r>
              <a:rPr lang="en-GB" sz="2000" dirty="0"/>
              <a:t>Practise at home with a ‘little and often’ approach. </a:t>
            </a:r>
          </a:p>
          <a:p>
            <a:r>
              <a:rPr lang="en-GB" sz="2000" dirty="0"/>
              <a:t>Practise the KIRFs, times tables facts, number bond pairs etc regularly-anywhere and everywhere! In the car, in the bath, walking the dog! </a:t>
            </a:r>
          </a:p>
          <a:p>
            <a:r>
              <a:rPr lang="en-GB" sz="2000" dirty="0"/>
              <a:t>Remember, KIRFs are ‘</a:t>
            </a:r>
            <a:r>
              <a:rPr lang="en-GB" sz="2000" b="1" dirty="0"/>
              <a:t>Instant’ </a:t>
            </a:r>
            <a:r>
              <a:rPr lang="en-GB" sz="2000" dirty="0"/>
              <a:t>recall-being able to work out the answer in a few seconds is not instant recall, so work on the speed and accuracy. </a:t>
            </a:r>
          </a:p>
          <a:p>
            <a:r>
              <a:rPr lang="en-GB" sz="2000" dirty="0"/>
              <a:t>Make it fun! Use a timer to see if they can improve their time to answer 10 questions, or the amount they can recall in a given time. </a:t>
            </a:r>
          </a:p>
          <a:p>
            <a:r>
              <a:rPr lang="en-GB" sz="2000" dirty="0"/>
              <a:t>Years 3 and 4 especially-please support them to learn their times tables! By the end of Year 4, they are expected to know all times tables up to 12 x 12.</a:t>
            </a:r>
          </a:p>
          <a:p>
            <a:r>
              <a:rPr lang="en-GB" sz="2000" dirty="0"/>
              <a:t>Support with homework.</a:t>
            </a:r>
          </a:p>
        </p:txBody>
      </p:sp>
    </p:spTree>
    <p:extLst>
      <p:ext uri="{BB962C8B-B14F-4D97-AF65-F5344CB8AC3E}">
        <p14:creationId xmlns:p14="http://schemas.microsoft.com/office/powerpoint/2010/main" val="3310380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1000"/>
                                        <p:tgtEl>
                                          <p:spTgt spid="3">
                                            <p:txEl>
                                              <p:pRg st="5" end="5"/>
                                            </p:txEl>
                                          </p:spTgt>
                                        </p:tgtEl>
                                      </p:cBhvr>
                                    </p:animEffect>
                                    <p:anim calcmode="lin" valueType="num">
                                      <p:cBhvr>
                                        <p:cTn id="3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D6B8-1A89-40F3-B882-8B829994DABF}"/>
              </a:ext>
            </a:extLst>
          </p:cNvPr>
          <p:cNvSpPr>
            <a:spLocks noGrp="1"/>
          </p:cNvSpPr>
          <p:nvPr>
            <p:ph type="title"/>
          </p:nvPr>
        </p:nvSpPr>
        <p:spPr/>
        <p:txBody>
          <a:bodyPr/>
          <a:lstStyle/>
          <a:p>
            <a:r>
              <a:rPr lang="en-GB" dirty="0"/>
              <a:t>Useful websites</a:t>
            </a:r>
          </a:p>
        </p:txBody>
      </p:sp>
      <p:sp>
        <p:nvSpPr>
          <p:cNvPr id="3" name="Content Placeholder 2">
            <a:extLst>
              <a:ext uri="{FF2B5EF4-FFF2-40B4-BE49-F238E27FC236}">
                <a16:creationId xmlns:a16="http://schemas.microsoft.com/office/drawing/2014/main" id="{D56B7BBA-18E9-41B9-8F24-C4923DED0B06}"/>
              </a:ext>
            </a:extLst>
          </p:cNvPr>
          <p:cNvSpPr>
            <a:spLocks noGrp="1"/>
          </p:cNvSpPr>
          <p:nvPr>
            <p:ph idx="1"/>
          </p:nvPr>
        </p:nvSpPr>
        <p:spPr>
          <a:xfrm>
            <a:off x="677334" y="1810139"/>
            <a:ext cx="8596668" cy="4231223"/>
          </a:xfrm>
        </p:spPr>
        <p:txBody>
          <a:bodyPr>
            <a:normAutofit/>
          </a:bodyPr>
          <a:lstStyle/>
          <a:p>
            <a:pPr marL="457200" lvl="0" indent="0">
              <a:lnSpc>
                <a:spcPct val="200000"/>
              </a:lnSpc>
              <a:spcBef>
                <a:spcPts val="0"/>
              </a:spcBef>
              <a:buSzPts val="1800"/>
              <a:buNone/>
            </a:pPr>
            <a:r>
              <a:rPr lang="en-GB" b="1" dirty="0">
                <a:highlight>
                  <a:srgbClr val="FFFFFF"/>
                </a:highlight>
                <a:latin typeface="Calibri"/>
                <a:ea typeface="Calibri"/>
                <a:cs typeface="Calibri"/>
                <a:sym typeface="Calibri"/>
              </a:rPr>
              <a:t>Hit the Button</a:t>
            </a:r>
            <a:r>
              <a:rPr lang="en-GB" dirty="0">
                <a:highlight>
                  <a:srgbClr val="FFFFFF"/>
                </a:highlight>
                <a:latin typeface="Calibri"/>
                <a:ea typeface="Calibri"/>
                <a:cs typeface="Calibri"/>
                <a:sym typeface="Calibri"/>
              </a:rPr>
              <a:t>- </a:t>
            </a:r>
            <a:r>
              <a:rPr lang="en-GB" u="sng" dirty="0">
                <a:highlight>
                  <a:srgbClr val="FFFFFF"/>
                </a:highlight>
                <a:latin typeface="Calibri"/>
                <a:ea typeface="Calibri"/>
                <a:cs typeface="Calibri"/>
                <a:sym typeface="Calibri"/>
                <a:hlinkClick r:id="rId2"/>
              </a:rPr>
              <a:t>https://www.topmarks.co.uk/maths-games/hit-the-button</a:t>
            </a:r>
            <a:r>
              <a:rPr lang="en-GB" u="sng" dirty="0">
                <a:highlight>
                  <a:srgbClr val="FFFFFF"/>
                </a:highlight>
                <a:latin typeface="Calibri"/>
                <a:ea typeface="Calibri"/>
                <a:cs typeface="Calibri"/>
                <a:sym typeface="Calibri"/>
              </a:rPr>
              <a:t> </a:t>
            </a:r>
            <a:r>
              <a:rPr lang="en-GB" dirty="0">
                <a:highlight>
                  <a:srgbClr val="FFFFFF"/>
                </a:highlight>
                <a:latin typeface="Calibri"/>
                <a:ea typeface="Calibri"/>
                <a:cs typeface="Calibri"/>
                <a:sym typeface="Calibri"/>
              </a:rPr>
              <a:t>  </a:t>
            </a:r>
            <a:endParaRPr lang="en-GB" sz="1300" dirty="0">
              <a:highlight>
                <a:srgbClr val="FFFFFF"/>
              </a:highlight>
              <a:latin typeface="Calibri"/>
              <a:ea typeface="Calibri"/>
              <a:cs typeface="Calibri"/>
              <a:sym typeface="Calibri"/>
            </a:endParaRPr>
          </a:p>
          <a:p>
            <a:pPr marL="457200" lvl="0" indent="0">
              <a:lnSpc>
                <a:spcPct val="200000"/>
              </a:lnSpc>
              <a:spcBef>
                <a:spcPts val="0"/>
              </a:spcBef>
              <a:buSzPts val="1800"/>
              <a:buNone/>
            </a:pPr>
            <a:r>
              <a:rPr lang="en-GB" dirty="0">
                <a:highlight>
                  <a:srgbClr val="FFFFFF"/>
                </a:highlight>
                <a:latin typeface="Calibri"/>
                <a:ea typeface="Calibri"/>
                <a:cs typeface="Calibri"/>
                <a:sym typeface="Calibri"/>
              </a:rPr>
              <a:t>Snappy Maths </a:t>
            </a:r>
            <a:r>
              <a:rPr lang="en-GB" u="sng" dirty="0">
                <a:solidFill>
                  <a:schemeClr val="hlink"/>
                </a:solidFill>
                <a:highlight>
                  <a:srgbClr val="FFFFFF"/>
                </a:highlight>
                <a:latin typeface="Calibri"/>
                <a:ea typeface="Calibri"/>
                <a:cs typeface="Calibri"/>
                <a:sym typeface="Calibri"/>
                <a:hlinkClick r:id="rId3"/>
              </a:rPr>
              <a:t>http://www.snappymaths.com/multiplication/multiplication.htm</a:t>
            </a:r>
            <a:endParaRPr lang="en-GB" sz="1300" dirty="0">
              <a:highlight>
                <a:srgbClr val="FFFFFF"/>
              </a:highlight>
              <a:latin typeface="Calibri"/>
              <a:ea typeface="Calibri"/>
              <a:cs typeface="Calibri"/>
              <a:sym typeface="Calibri"/>
            </a:endParaRPr>
          </a:p>
          <a:p>
            <a:pPr marL="457200" lvl="0" indent="0">
              <a:lnSpc>
                <a:spcPct val="200000"/>
              </a:lnSpc>
              <a:spcBef>
                <a:spcPts val="0"/>
              </a:spcBef>
              <a:buSzPts val="1800"/>
              <a:buNone/>
            </a:pPr>
            <a:r>
              <a:rPr lang="en-GB" dirty="0">
                <a:highlight>
                  <a:srgbClr val="FFFFFF"/>
                </a:highlight>
                <a:latin typeface="Calibri"/>
                <a:ea typeface="Calibri"/>
                <a:cs typeface="Calibri"/>
                <a:sym typeface="Calibri"/>
              </a:rPr>
              <a:t>Time table games: </a:t>
            </a:r>
            <a:r>
              <a:rPr lang="en-GB" u="sng" dirty="0">
                <a:solidFill>
                  <a:schemeClr val="hlink"/>
                </a:solidFill>
                <a:highlight>
                  <a:srgbClr val="FFFFFF"/>
                </a:highlight>
                <a:latin typeface="Calibri"/>
                <a:ea typeface="Calibri"/>
                <a:cs typeface="Calibri"/>
                <a:sym typeface="Calibri"/>
                <a:hlinkClick r:id="rId4"/>
              </a:rPr>
              <a:t>https://www.timestables.co.uk/games/</a:t>
            </a:r>
            <a:endParaRPr lang="en-GB" sz="1300" dirty="0">
              <a:highlight>
                <a:srgbClr val="FFFFFF"/>
              </a:highlight>
              <a:latin typeface="Calibri"/>
              <a:ea typeface="Calibri"/>
              <a:cs typeface="Calibri"/>
              <a:sym typeface="Calibri"/>
            </a:endParaRPr>
          </a:p>
          <a:p>
            <a:pPr marL="457200" lvl="0" indent="0">
              <a:lnSpc>
                <a:spcPct val="200000"/>
              </a:lnSpc>
              <a:spcBef>
                <a:spcPts val="0"/>
              </a:spcBef>
              <a:buSzPts val="1800"/>
              <a:buNone/>
            </a:pPr>
            <a:r>
              <a:rPr lang="en-GB" dirty="0">
                <a:highlight>
                  <a:srgbClr val="FFFFFF"/>
                </a:highlight>
                <a:latin typeface="Calibri"/>
                <a:ea typeface="Calibri"/>
                <a:cs typeface="Calibri"/>
                <a:sym typeface="Calibri"/>
              </a:rPr>
              <a:t>Maths frame: </a:t>
            </a:r>
            <a:r>
              <a:rPr lang="en-GB" u="sng" dirty="0">
                <a:solidFill>
                  <a:schemeClr val="hlink"/>
                </a:solidFill>
                <a:highlight>
                  <a:srgbClr val="FFFFFF"/>
                </a:highlight>
                <a:latin typeface="Calibri"/>
                <a:ea typeface="Calibri"/>
                <a:cs typeface="Calibri"/>
                <a:sym typeface="Calibri"/>
                <a:hlinkClick r:id="rId5"/>
              </a:rPr>
              <a:t>https://mathsframe.co.uk/en/resources/resource/477/Multiplication-Tables-Check</a:t>
            </a:r>
            <a:endParaRPr lang="en-GB" sz="1300" dirty="0">
              <a:highlight>
                <a:srgbClr val="FFFFFF"/>
              </a:highlight>
              <a:latin typeface="Calibri"/>
              <a:ea typeface="Calibri"/>
              <a:cs typeface="Calibri"/>
              <a:sym typeface="Calibri"/>
            </a:endParaRPr>
          </a:p>
          <a:p>
            <a:pPr marL="457200" lvl="0" indent="0">
              <a:lnSpc>
                <a:spcPct val="200000"/>
              </a:lnSpc>
              <a:spcBef>
                <a:spcPts val="0"/>
              </a:spcBef>
              <a:buSzPts val="1800"/>
              <a:buNone/>
            </a:pPr>
            <a:r>
              <a:rPr lang="en-GB" dirty="0">
                <a:highlight>
                  <a:srgbClr val="FFFFFF"/>
                </a:highlight>
                <a:latin typeface="Calibri"/>
                <a:ea typeface="Calibri"/>
                <a:cs typeface="Calibri"/>
                <a:sym typeface="Calibri"/>
              </a:rPr>
              <a:t>TT </a:t>
            </a:r>
            <a:r>
              <a:rPr lang="en-GB" dirty="0" err="1">
                <a:highlight>
                  <a:srgbClr val="FFFFFF"/>
                </a:highlight>
                <a:latin typeface="Calibri"/>
                <a:ea typeface="Calibri"/>
                <a:cs typeface="Calibri"/>
                <a:sym typeface="Calibri"/>
              </a:rPr>
              <a:t>Rockstars</a:t>
            </a:r>
            <a:r>
              <a:rPr lang="en-GB" dirty="0">
                <a:highlight>
                  <a:srgbClr val="FFFFFF"/>
                </a:highlight>
                <a:latin typeface="Calibri"/>
                <a:ea typeface="Calibri"/>
                <a:cs typeface="Calibri"/>
                <a:sym typeface="Calibri"/>
              </a:rPr>
              <a:t>: </a:t>
            </a:r>
            <a:r>
              <a:rPr lang="en-GB" dirty="0">
                <a:highlight>
                  <a:srgbClr val="FFFFFF"/>
                </a:highlight>
                <a:latin typeface="Calibri"/>
                <a:ea typeface="Calibri"/>
                <a:cs typeface="Calibri"/>
                <a:sym typeface="Calibri"/>
                <a:hlinkClick r:id="rId6"/>
              </a:rPr>
              <a:t>https://ttrockstars.com/</a:t>
            </a:r>
            <a:r>
              <a:rPr lang="en-GB" dirty="0">
                <a:highlight>
                  <a:srgbClr val="FFFFFF"/>
                </a:highlight>
                <a:latin typeface="Calibri"/>
                <a:ea typeface="Calibri"/>
                <a:cs typeface="Calibri"/>
                <a:sym typeface="Calibri"/>
              </a:rPr>
              <a:t> </a:t>
            </a:r>
          </a:p>
          <a:p>
            <a:pPr marL="457200" indent="0">
              <a:lnSpc>
                <a:spcPct val="200000"/>
              </a:lnSpc>
              <a:spcBef>
                <a:spcPts val="0"/>
              </a:spcBef>
              <a:buSzPts val="1800"/>
              <a:buNone/>
            </a:pPr>
            <a:r>
              <a:rPr lang="en-GB" dirty="0">
                <a:solidFill>
                  <a:schemeClr val="tx1"/>
                </a:solidFill>
                <a:highlight>
                  <a:srgbClr val="FFFFFF"/>
                </a:highlight>
                <a:latin typeface="Calibri"/>
                <a:ea typeface="Calibri"/>
                <a:cs typeface="Calibri"/>
                <a:sym typeface="Calibri"/>
                <a:hlinkClick r:id="rId7">
                  <a:extLst>
                    <a:ext uri="{A12FA001-AC4F-418D-AE19-62706E023703}">
                      <ahyp:hlinkClr xmlns:ahyp="http://schemas.microsoft.com/office/drawing/2018/hyperlinkcolor" val="tx"/>
                    </a:ext>
                  </a:extLst>
                </a:hlinkClick>
              </a:rPr>
              <a:t>BBC Bitesize:</a:t>
            </a:r>
            <a:r>
              <a:rPr lang="en-GB" dirty="0">
                <a:solidFill>
                  <a:schemeClr val="tx1"/>
                </a:solidFill>
                <a:highlight>
                  <a:srgbClr val="FFFFFF"/>
                </a:highlight>
                <a:latin typeface="Calibri"/>
                <a:ea typeface="Calibri"/>
                <a:cs typeface="Calibri"/>
                <a:sym typeface="Calibri"/>
              </a:rPr>
              <a:t> </a:t>
            </a:r>
            <a:r>
              <a:rPr lang="en-GB" dirty="0">
                <a:highlight>
                  <a:srgbClr val="FFFFFF"/>
                </a:highlight>
                <a:latin typeface="Calibri"/>
                <a:ea typeface="Calibri"/>
                <a:cs typeface="Calibri"/>
                <a:sym typeface="Calibri"/>
                <a:hlinkClick r:id="rId7">
                  <a:extLst>
                    <a:ext uri="{A12FA001-AC4F-418D-AE19-62706E023703}">
                      <ahyp:hlinkClr xmlns:ahyp="http://schemas.microsoft.com/office/drawing/2018/hyperlinkcolor" val="tx"/>
                    </a:ext>
                  </a:extLst>
                </a:hlinkClick>
              </a:rPr>
              <a:t>https://www.bbc.co.uk/bitesize/subjects/z826n39</a:t>
            </a:r>
            <a:endParaRPr lang="en-GB" dirty="0">
              <a:highlight>
                <a:srgbClr val="FFFFFF"/>
              </a:highlight>
              <a:latin typeface="Calibri"/>
              <a:ea typeface="Calibri"/>
              <a:cs typeface="Calibri"/>
              <a:sym typeface="Calibri"/>
            </a:endParaRPr>
          </a:p>
          <a:p>
            <a:pPr marL="457200" indent="0">
              <a:spcBef>
                <a:spcPts val="0"/>
              </a:spcBef>
              <a:buSzPts val="1800"/>
              <a:buNone/>
            </a:pPr>
            <a:endParaRPr lang="en-GB" dirty="0">
              <a:highlight>
                <a:srgbClr val="FFFFFF"/>
              </a:highlight>
              <a:latin typeface="Calibri"/>
              <a:ea typeface="Calibri"/>
              <a:cs typeface="Calibri"/>
              <a:sym typeface="Calibri"/>
            </a:endParaRPr>
          </a:p>
          <a:p>
            <a:pPr marL="457200" indent="0">
              <a:spcBef>
                <a:spcPts val="0"/>
              </a:spcBef>
              <a:buSzPts val="1800"/>
              <a:buNone/>
            </a:pPr>
            <a:endParaRPr lang="en-GB" dirty="0">
              <a:highlight>
                <a:srgbClr val="FFFFFF"/>
              </a:highlight>
              <a:latin typeface="Calibri"/>
              <a:ea typeface="Calibri"/>
              <a:cs typeface="Calibri"/>
              <a:sym typeface="Calibri"/>
            </a:endParaRPr>
          </a:p>
          <a:p>
            <a:pPr marL="457200" indent="0">
              <a:spcBef>
                <a:spcPts val="0"/>
              </a:spcBef>
              <a:buSzPts val="1800"/>
              <a:buNone/>
            </a:pPr>
            <a:endParaRPr lang="en-GB" dirty="0">
              <a:highlight>
                <a:srgbClr val="FFFFFF"/>
              </a:highlight>
              <a:latin typeface="Calibri"/>
              <a:ea typeface="Calibri"/>
              <a:cs typeface="Calibri"/>
              <a:sym typeface="Calibri"/>
            </a:endParaRPr>
          </a:p>
          <a:p>
            <a:pPr marL="457200" indent="0">
              <a:spcBef>
                <a:spcPts val="0"/>
              </a:spcBef>
              <a:buSzPts val="1800"/>
              <a:buNone/>
            </a:pPr>
            <a:endParaRPr lang="en-GB" dirty="0">
              <a:highlight>
                <a:srgbClr val="FFFFFF"/>
              </a:highlight>
              <a:latin typeface="Calibri"/>
              <a:ea typeface="Calibri"/>
              <a:cs typeface="Calibri"/>
              <a:sym typeface="Calibri"/>
            </a:endParaRPr>
          </a:p>
          <a:p>
            <a:pPr marL="457200" indent="0">
              <a:spcBef>
                <a:spcPts val="0"/>
              </a:spcBef>
              <a:buSzPts val="1800"/>
              <a:buNone/>
            </a:pPr>
            <a:endParaRPr lang="en-GB" dirty="0">
              <a:highlight>
                <a:srgbClr val="FFFFFF"/>
              </a:highlight>
              <a:latin typeface="Calibri"/>
              <a:ea typeface="Calibri"/>
              <a:cs typeface="Calibri"/>
              <a:sym typeface="Calibri"/>
            </a:endParaRPr>
          </a:p>
          <a:p>
            <a:pPr marL="457200" indent="0">
              <a:spcBef>
                <a:spcPts val="0"/>
              </a:spcBef>
              <a:buSzPts val="1800"/>
              <a:buNone/>
            </a:pPr>
            <a:endParaRPr lang="en-GB" dirty="0">
              <a:highlight>
                <a:srgbClr val="FFFFFF"/>
              </a:highlight>
              <a:latin typeface="Calibri"/>
              <a:ea typeface="Calibri"/>
              <a:cs typeface="Calibri"/>
              <a:sym typeface="Calibri"/>
            </a:endParaRPr>
          </a:p>
          <a:p>
            <a:pPr marL="457200" lvl="0" indent="0">
              <a:spcBef>
                <a:spcPts val="0"/>
              </a:spcBef>
              <a:buSzPts val="1800"/>
              <a:buNone/>
            </a:pPr>
            <a:endParaRPr lang="en-GB" dirty="0">
              <a:highlight>
                <a:srgbClr val="FFFFFF"/>
              </a:highlight>
              <a:latin typeface="Calibri"/>
              <a:ea typeface="Calibri"/>
              <a:cs typeface="Calibri"/>
              <a:sym typeface="Calibri"/>
            </a:endParaRPr>
          </a:p>
          <a:p>
            <a:pPr marL="457200" lvl="0" indent="0">
              <a:spcBef>
                <a:spcPts val="0"/>
              </a:spcBef>
              <a:buSzPts val="1800"/>
              <a:buNone/>
            </a:pPr>
            <a:endParaRPr lang="en-GB" dirty="0">
              <a:highlight>
                <a:srgbClr val="FFFFFF"/>
              </a:highlight>
              <a:latin typeface="Calibri"/>
              <a:ea typeface="Calibri"/>
              <a:cs typeface="Calibri"/>
              <a:sym typeface="Calibri"/>
            </a:endParaRPr>
          </a:p>
          <a:p>
            <a:pPr marL="457200" lvl="0" indent="0">
              <a:spcBef>
                <a:spcPts val="0"/>
              </a:spcBef>
              <a:buSzPts val="1800"/>
              <a:buNone/>
            </a:pPr>
            <a:endParaRPr lang="en-GB" sz="1300" dirty="0">
              <a:highlight>
                <a:srgbClr val="FFFFFF"/>
              </a:highlight>
              <a:latin typeface="Calibri"/>
              <a:ea typeface="Calibri"/>
              <a:cs typeface="Calibri"/>
              <a:sym typeface="Calibri"/>
            </a:endParaRPr>
          </a:p>
          <a:p>
            <a:endParaRPr lang="en-GB" dirty="0"/>
          </a:p>
        </p:txBody>
      </p:sp>
    </p:spTree>
    <p:extLst>
      <p:ext uri="{BB962C8B-B14F-4D97-AF65-F5344CB8AC3E}">
        <p14:creationId xmlns:p14="http://schemas.microsoft.com/office/powerpoint/2010/main" val="17179499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10D27-100D-4E17-B773-E3B5E9F314E2}"/>
              </a:ext>
            </a:extLst>
          </p:cNvPr>
          <p:cNvSpPr>
            <a:spLocks noGrp="1"/>
          </p:cNvSpPr>
          <p:nvPr>
            <p:ph type="title"/>
          </p:nvPr>
        </p:nvSpPr>
        <p:spPr/>
        <p:txBody>
          <a:bodyPr/>
          <a:lstStyle/>
          <a:p>
            <a:r>
              <a:rPr lang="en-GB" dirty="0"/>
              <a:t>Our New Curriculum </a:t>
            </a:r>
          </a:p>
        </p:txBody>
      </p:sp>
      <p:sp>
        <p:nvSpPr>
          <p:cNvPr id="3" name="Content Placeholder 2">
            <a:extLst>
              <a:ext uri="{FF2B5EF4-FFF2-40B4-BE49-F238E27FC236}">
                <a16:creationId xmlns:a16="http://schemas.microsoft.com/office/drawing/2014/main" id="{8A20308E-9B98-48FF-B20A-6FD314CDA8A0}"/>
              </a:ext>
            </a:extLst>
          </p:cNvPr>
          <p:cNvSpPr>
            <a:spLocks noGrp="1"/>
          </p:cNvSpPr>
          <p:nvPr>
            <p:ph idx="1"/>
          </p:nvPr>
        </p:nvSpPr>
        <p:spPr>
          <a:xfrm>
            <a:off x="677334" y="1619316"/>
            <a:ext cx="8596668" cy="4214657"/>
          </a:xfrm>
        </p:spPr>
        <p:txBody>
          <a:bodyPr>
            <a:normAutofit/>
          </a:bodyPr>
          <a:lstStyle/>
          <a:p>
            <a:r>
              <a:rPr lang="en-GB" sz="2000" dirty="0"/>
              <a:t>We follow Hampshire’s schemes of learning which tell us what to teach and when. </a:t>
            </a:r>
          </a:p>
        </p:txBody>
      </p:sp>
      <p:pic>
        <p:nvPicPr>
          <p:cNvPr id="4" name="Content Placeholder 3">
            <a:extLst>
              <a:ext uri="{FF2B5EF4-FFF2-40B4-BE49-F238E27FC236}">
                <a16:creationId xmlns:a16="http://schemas.microsoft.com/office/drawing/2014/main" id="{61FD89AD-F464-473B-BBCB-820F656BFBF9}"/>
              </a:ext>
            </a:extLst>
          </p:cNvPr>
          <p:cNvPicPr>
            <a:picLocks noChangeAspect="1"/>
          </p:cNvPicPr>
          <p:nvPr/>
        </p:nvPicPr>
        <p:blipFill>
          <a:blip r:embed="rId2"/>
          <a:stretch>
            <a:fillRect/>
          </a:stretch>
        </p:blipFill>
        <p:spPr>
          <a:xfrm>
            <a:off x="1791093" y="2301865"/>
            <a:ext cx="7247239" cy="4297991"/>
          </a:xfrm>
          <a:prstGeom prst="rect">
            <a:avLst/>
          </a:prstGeom>
        </p:spPr>
      </p:pic>
    </p:spTree>
    <p:extLst>
      <p:ext uri="{BB962C8B-B14F-4D97-AF65-F5344CB8AC3E}">
        <p14:creationId xmlns:p14="http://schemas.microsoft.com/office/powerpoint/2010/main" val="2611120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321CE-D488-4129-BBB7-8037FE5F8E54}"/>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413DD2CB-CE4A-45C4-9A57-14B46EB5FF88}"/>
              </a:ext>
            </a:extLst>
          </p:cNvPr>
          <p:cNvSpPr>
            <a:spLocks noGrp="1"/>
          </p:cNvSpPr>
          <p:nvPr>
            <p:ph idx="1"/>
          </p:nvPr>
        </p:nvSpPr>
        <p:spPr/>
        <p:txBody>
          <a:bodyPr/>
          <a:lstStyle/>
          <a:p>
            <a:r>
              <a:rPr lang="en-GB" dirty="0"/>
              <a:t>Cyclical curriculum-we visit the same topic 2-3 times throughout the year, building on previous learning. </a:t>
            </a:r>
          </a:p>
          <a:p>
            <a:endParaRPr lang="en-GB" dirty="0"/>
          </a:p>
          <a:p>
            <a:endParaRPr lang="en-GB" dirty="0"/>
          </a:p>
        </p:txBody>
      </p:sp>
    </p:spTree>
    <p:extLst>
      <p:ext uri="{BB962C8B-B14F-4D97-AF65-F5344CB8AC3E}">
        <p14:creationId xmlns:p14="http://schemas.microsoft.com/office/powerpoint/2010/main" val="96302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9B2D014-C4B0-4AAC-9DF5-91A9B5A75A93}"/>
              </a:ext>
            </a:extLst>
          </p:cNvPr>
          <p:cNvSpPr>
            <a:spLocks noGrp="1"/>
          </p:cNvSpPr>
          <p:nvPr>
            <p:ph type="title"/>
          </p:nvPr>
        </p:nvSpPr>
        <p:spPr/>
        <p:txBody>
          <a:bodyPr>
            <a:normAutofit fontScale="90000"/>
          </a:bodyPr>
          <a:lstStyle/>
          <a:p>
            <a:r>
              <a:rPr lang="en-GB" sz="3200" dirty="0"/>
              <a:t>Multiplying a Fraction by a whole number</a:t>
            </a:r>
          </a:p>
        </p:txBody>
      </p:sp>
      <p:sp>
        <p:nvSpPr>
          <p:cNvPr id="6" name="Content Placeholder 5">
            <a:extLst>
              <a:ext uri="{FF2B5EF4-FFF2-40B4-BE49-F238E27FC236}">
                <a16:creationId xmlns:a16="http://schemas.microsoft.com/office/drawing/2014/main" id="{1BFE8205-B20A-4427-A138-FA538BF2DFAA}"/>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14ADDDFF-74BD-4D0D-9F6B-BAE0B13F18AF}"/>
              </a:ext>
            </a:extLst>
          </p:cNvPr>
          <p:cNvPicPr>
            <a:picLocks noChangeAspect="1"/>
          </p:cNvPicPr>
          <p:nvPr/>
        </p:nvPicPr>
        <p:blipFill>
          <a:blip r:embed="rId2"/>
          <a:stretch>
            <a:fillRect/>
          </a:stretch>
        </p:blipFill>
        <p:spPr>
          <a:xfrm>
            <a:off x="4659572" y="370602"/>
            <a:ext cx="4715317" cy="6116795"/>
          </a:xfrm>
          <a:prstGeom prst="rect">
            <a:avLst/>
          </a:prstGeom>
        </p:spPr>
      </p:pic>
    </p:spTree>
    <p:extLst>
      <p:ext uri="{BB962C8B-B14F-4D97-AF65-F5344CB8AC3E}">
        <p14:creationId xmlns:p14="http://schemas.microsoft.com/office/powerpoint/2010/main" val="2648688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3219544-1F4F-449B-A9A4-E0CB2182799B}"/>
              </a:ext>
            </a:extLst>
          </p:cNvPr>
          <p:cNvSpPr>
            <a:spLocks noGrp="1"/>
          </p:cNvSpPr>
          <p:nvPr>
            <p:ph type="title"/>
          </p:nvPr>
        </p:nvSpPr>
        <p:spPr/>
        <p:txBody>
          <a:bodyPr/>
          <a:lstStyle/>
          <a:p>
            <a:r>
              <a:rPr lang="en-GB" dirty="0"/>
              <a:t>Multiplying two fractions </a:t>
            </a:r>
          </a:p>
        </p:txBody>
      </p:sp>
      <p:pic>
        <p:nvPicPr>
          <p:cNvPr id="6" name="Picture 5">
            <a:extLst>
              <a:ext uri="{FF2B5EF4-FFF2-40B4-BE49-F238E27FC236}">
                <a16:creationId xmlns:a16="http://schemas.microsoft.com/office/drawing/2014/main" id="{F13602A0-755A-4383-9748-2C1B806F9404}"/>
              </a:ext>
            </a:extLst>
          </p:cNvPr>
          <p:cNvPicPr>
            <a:picLocks noChangeAspect="1"/>
          </p:cNvPicPr>
          <p:nvPr/>
        </p:nvPicPr>
        <p:blipFill rotWithShape="1">
          <a:blip r:embed="rId2"/>
          <a:srcRect b="9058"/>
          <a:stretch/>
        </p:blipFill>
        <p:spPr>
          <a:xfrm>
            <a:off x="677334" y="1270000"/>
            <a:ext cx="8525620" cy="4527485"/>
          </a:xfrm>
          <a:prstGeom prst="rect">
            <a:avLst/>
          </a:prstGeom>
        </p:spPr>
      </p:pic>
    </p:spTree>
    <p:extLst>
      <p:ext uri="{BB962C8B-B14F-4D97-AF65-F5344CB8AC3E}">
        <p14:creationId xmlns:p14="http://schemas.microsoft.com/office/powerpoint/2010/main" val="12978477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B3F19-CE6F-481A-B530-0C63B11A0E07}"/>
              </a:ext>
            </a:extLst>
          </p:cNvPr>
          <p:cNvSpPr>
            <a:spLocks noGrp="1"/>
          </p:cNvSpPr>
          <p:nvPr>
            <p:ph type="title"/>
          </p:nvPr>
        </p:nvSpPr>
        <p:spPr/>
        <p:txBody>
          <a:bodyPr/>
          <a:lstStyle/>
          <a:p>
            <a:endParaRPr lang="en-GB" dirty="0"/>
          </a:p>
        </p:txBody>
      </p:sp>
      <p:pic>
        <p:nvPicPr>
          <p:cNvPr id="3" name="Picture 2">
            <a:extLst>
              <a:ext uri="{FF2B5EF4-FFF2-40B4-BE49-F238E27FC236}">
                <a16:creationId xmlns:a16="http://schemas.microsoft.com/office/drawing/2014/main" id="{432B8779-C4B9-4CA0-B353-C8528A787975}"/>
              </a:ext>
            </a:extLst>
          </p:cNvPr>
          <p:cNvPicPr>
            <a:picLocks noChangeAspect="1"/>
          </p:cNvPicPr>
          <p:nvPr/>
        </p:nvPicPr>
        <p:blipFill>
          <a:blip r:embed="rId2"/>
          <a:stretch>
            <a:fillRect/>
          </a:stretch>
        </p:blipFill>
        <p:spPr>
          <a:xfrm>
            <a:off x="677334" y="343905"/>
            <a:ext cx="8024825" cy="5930681"/>
          </a:xfrm>
          <a:prstGeom prst="rect">
            <a:avLst/>
          </a:prstGeom>
        </p:spPr>
      </p:pic>
    </p:spTree>
    <p:extLst>
      <p:ext uri="{BB962C8B-B14F-4D97-AF65-F5344CB8AC3E}">
        <p14:creationId xmlns:p14="http://schemas.microsoft.com/office/powerpoint/2010/main" val="125196479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295</TotalTime>
  <Words>1246</Words>
  <Application>Microsoft Office PowerPoint</Application>
  <PresentationFormat>Widescreen</PresentationFormat>
  <Paragraphs>173</Paragraphs>
  <Slides>25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Trebuchet MS</vt:lpstr>
      <vt:lpstr>Wingdings 3</vt:lpstr>
      <vt:lpstr>Facet</vt:lpstr>
      <vt:lpstr>Maths at Mill Rythe Junior School </vt:lpstr>
      <vt:lpstr>What Maths do we do? </vt:lpstr>
      <vt:lpstr>KIRFs (Key Instant Recall Facts)</vt:lpstr>
      <vt:lpstr>How will we measure impact? </vt:lpstr>
      <vt:lpstr>Fluency Sessions</vt:lpstr>
      <vt:lpstr>Times Tables Workshops (Lower School)</vt:lpstr>
      <vt:lpstr>Hampshire Schemes of Learning </vt:lpstr>
      <vt:lpstr>The CPA approach </vt:lpstr>
      <vt:lpstr>Concrete and Pictorial </vt:lpstr>
      <vt:lpstr>Bar Models</vt:lpstr>
      <vt:lpstr>Bar Models for fractions of amounts</vt:lpstr>
      <vt:lpstr>Bar Models for fractions of amounts</vt:lpstr>
      <vt:lpstr>Number Lines </vt:lpstr>
      <vt:lpstr>Partitioning on a number line</vt:lpstr>
      <vt:lpstr>Expanded and Compact Methods (+, - and x) </vt:lpstr>
      <vt:lpstr>Expanded and Compact Methods (+ - and x) </vt:lpstr>
      <vt:lpstr>Expanded and Compact Methods (+ - and x) </vt:lpstr>
      <vt:lpstr>Division </vt:lpstr>
      <vt:lpstr>How can you help? </vt:lpstr>
      <vt:lpstr>Useful websites</vt:lpstr>
      <vt:lpstr>Our New Curriculum </vt:lpstr>
      <vt:lpstr>PowerPoint Presentation</vt:lpstr>
      <vt:lpstr>Multiplying a Fraction by a whole number</vt:lpstr>
      <vt:lpstr>Multiplying two fractions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Your Child with Maths</dc:title>
  <dc:creator>Erica Wintle</dc:creator>
  <cp:lastModifiedBy>Erica Wintle</cp:lastModifiedBy>
  <cp:revision>40</cp:revision>
  <dcterms:created xsi:type="dcterms:W3CDTF">2023-10-29T21:02:35Z</dcterms:created>
  <dcterms:modified xsi:type="dcterms:W3CDTF">2025-10-01T07:58:58Z</dcterms:modified>
</cp:coreProperties>
</file>