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58" r:id="rId8"/>
    <p:sldId id="262" r:id="rId9"/>
    <p:sldId id="277" r:id="rId10"/>
    <p:sldId id="266" r:id="rId11"/>
    <p:sldId id="264" r:id="rId12"/>
    <p:sldId id="276" r:id="rId13"/>
    <p:sldId id="265" r:id="rId14"/>
    <p:sldId id="267" r:id="rId15"/>
    <p:sldId id="269" r:id="rId16"/>
    <p:sldId id="268" r:id="rId17"/>
    <p:sldId id="270" r:id="rId18"/>
    <p:sldId id="271" r:id="rId19"/>
    <p:sldId id="274" r:id="rId20"/>
    <p:sldId id="273" r:id="rId21"/>
    <p:sldId id="272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app4.emailer-send.com/b1/link.php?M=224783&amp;N=22&amp;L=76&amp;F=H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FFE203-62E1-4E3E-AFE1-45FD27537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393" y="390731"/>
            <a:ext cx="7652302" cy="580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42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F0A6BF-131C-464E-8794-E10EC068F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402" y="1091440"/>
            <a:ext cx="9501195" cy="5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82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C79265-2C82-427B-A9B7-1EE77ED36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830" y="658778"/>
            <a:ext cx="10198340" cy="554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5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09B8D-FD43-4790-9D1D-59A5BBDC0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896" y="702364"/>
            <a:ext cx="10164417" cy="58177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200" dirty="0"/>
              <a:t>The Internet Watch Foundation reported that </a:t>
            </a:r>
            <a:r>
              <a:rPr lang="en-GB" sz="3200" b="1" dirty="0">
                <a:solidFill>
                  <a:srgbClr val="FF0000"/>
                </a:solidFill>
              </a:rPr>
              <a:t>self-generated sexual imagery</a:t>
            </a:r>
            <a:r>
              <a:rPr lang="en-GB" sz="3200" b="1" dirty="0"/>
              <a:t> </a:t>
            </a:r>
            <a:r>
              <a:rPr lang="en-GB" sz="3200" dirty="0"/>
              <a:t>of children aged between </a:t>
            </a:r>
            <a:r>
              <a:rPr lang="en-GB" sz="3200" b="1" dirty="0">
                <a:solidFill>
                  <a:srgbClr val="FF0000"/>
                </a:solidFill>
              </a:rPr>
              <a:t>seven </a:t>
            </a:r>
            <a:r>
              <a:rPr lang="en-GB" sz="3200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en-GB" sz="3200" b="1" dirty="0">
                <a:solidFill>
                  <a:srgbClr val="FF0000"/>
                </a:solidFill>
              </a:rPr>
              <a:t> ten years old </a:t>
            </a:r>
            <a:r>
              <a:rPr lang="en-GB" sz="3200" dirty="0"/>
              <a:t>has increased three-fold, making it </a:t>
            </a:r>
            <a:r>
              <a:rPr lang="en-GB" sz="3200" b="1" dirty="0">
                <a:solidFill>
                  <a:srgbClr val="FF0000"/>
                </a:solidFill>
              </a:rPr>
              <a:t>the fastest growing age group</a:t>
            </a:r>
            <a:r>
              <a:rPr lang="en-GB" sz="3200" dirty="0"/>
              <a:t>.</a:t>
            </a:r>
            <a:br>
              <a:rPr lang="en-GB" sz="3200" b="1" dirty="0"/>
            </a:br>
            <a:br>
              <a:rPr lang="en-GB" sz="3200" b="1" dirty="0"/>
            </a:br>
            <a:r>
              <a:rPr lang="en-GB" sz="3200" b="1" dirty="0"/>
              <a:t>In 2020, there were 8,000 instances; in 2021 there were 27,000 – a 235% increase.</a:t>
            </a:r>
            <a:br>
              <a:rPr lang="en-GB" sz="3200" dirty="0"/>
            </a:br>
            <a:br>
              <a:rPr lang="en-GB" sz="3200" dirty="0"/>
            </a:br>
            <a:r>
              <a:rPr lang="en-GB" sz="3200" dirty="0"/>
              <a:t>"The digital age has offered new, and previously inconceivable, ways for children to be harmed – both by adults and by other young people."</a:t>
            </a:r>
          </a:p>
        </p:txBody>
      </p:sp>
    </p:spTree>
    <p:extLst>
      <p:ext uri="{BB962C8B-B14F-4D97-AF65-F5344CB8AC3E}">
        <p14:creationId xmlns:p14="http://schemas.microsoft.com/office/powerpoint/2010/main" val="2303638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4F55AB-4121-4248-AC85-D7EB150C0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76" y="811384"/>
            <a:ext cx="10196619" cy="523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99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E8EDEB-3952-414B-9715-3D80DA94F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759" y="1034291"/>
            <a:ext cx="9049943" cy="478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70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68A0F8-4866-4788-967E-85FC776B8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889" y="1046197"/>
            <a:ext cx="9278828" cy="476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09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F782DE-BA6B-4296-BB36-9C4770C77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09" y="936204"/>
            <a:ext cx="9041917" cy="498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05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E1B77E-6781-4BC1-B838-450EAC432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164" y="1076945"/>
            <a:ext cx="9505671" cy="495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28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60C48E-BA65-4B8F-BD49-078A08EAC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115" y="991324"/>
            <a:ext cx="9552020" cy="487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64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383749-AE6D-4057-AF01-8B3F228BB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13" y="522839"/>
            <a:ext cx="3595938" cy="55334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E2008F-9E7A-4476-9D9D-4E827048F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369" y="522838"/>
            <a:ext cx="3431328" cy="55334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28E25F-3170-48F0-A70F-579F4683A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4763" y="522838"/>
            <a:ext cx="3363441" cy="553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66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47E9AF-D984-4CDA-A855-F7BF73103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588063"/>
            <a:ext cx="9698605" cy="532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88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844F3A-C3FE-44BC-BC96-73F861B35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65" y="616433"/>
            <a:ext cx="10173180" cy="525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62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4EBE91-3734-4C39-AAA6-B07763C991B4}"/>
              </a:ext>
            </a:extLst>
          </p:cNvPr>
          <p:cNvSpPr txBox="1"/>
          <p:nvPr/>
        </p:nvSpPr>
        <p:spPr>
          <a:xfrm>
            <a:off x="2067339" y="0"/>
            <a:ext cx="72330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>
                <a:solidFill>
                  <a:schemeClr val="bg1"/>
                </a:solidFill>
              </a:rPr>
              <a:t>Conversation starters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9D8AF0-7356-4923-BB87-30D6F4D0D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352" y="1368701"/>
            <a:ext cx="8770681" cy="485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11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4C0EE4-7A09-4B25-92CB-7068C0839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862" y="677620"/>
            <a:ext cx="8118563" cy="550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80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1F8C4E-7A83-4CB1-A7A2-FBAA937D4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365" y="801860"/>
            <a:ext cx="10125269" cy="525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29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DF6E57D6-F06A-4C76-B61F-DCE30ECA80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742568"/>
              </p:ext>
            </p:extLst>
          </p:nvPr>
        </p:nvGraphicFramePr>
        <p:xfrm>
          <a:off x="424069" y="1736035"/>
          <a:ext cx="11370366" cy="4716531"/>
        </p:xfrm>
        <a:graphic>
          <a:graphicData uri="http://schemas.openxmlformats.org/drawingml/2006/table">
            <a:tbl>
              <a:tblPr/>
              <a:tblGrid>
                <a:gridCol w="942975">
                  <a:extLst>
                    <a:ext uri="{9D8B030D-6E8A-4147-A177-3AD203B41FA5}">
                      <a16:colId xmlns:a16="http://schemas.microsoft.com/office/drawing/2014/main" val="3586255670"/>
                    </a:ext>
                  </a:extLst>
                </a:gridCol>
                <a:gridCol w="10427391">
                  <a:extLst>
                    <a:ext uri="{9D8B030D-6E8A-4147-A177-3AD203B41FA5}">
                      <a16:colId xmlns:a16="http://schemas.microsoft.com/office/drawing/2014/main" val="689074679"/>
                    </a:ext>
                  </a:extLst>
                </a:gridCol>
              </a:tblGrid>
              <a:tr h="740408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PEGI 3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8497" marR="38497" marT="19248" marB="19248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The content of games with a PEGI 3 rating is considered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suitable for all age groups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. The game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should not contain any sounds or pictures that are likely to frighten young children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. A very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mild form of violence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(in a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comical context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or a childlike setting) is acceptable.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No bad language should be heard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</a:txBody>
                  <a:tcPr marL="38497" marR="38497" marT="19248" marB="19248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956923"/>
                  </a:ext>
                </a:extLst>
              </a:tr>
              <a:tr h="798217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>
                          <a:solidFill>
                            <a:schemeClr val="bg1"/>
                          </a:solidFill>
                          <a:effectLst/>
                        </a:rPr>
                        <a:t>PEGI 7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8497" marR="38497" marT="19248" marB="19248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Game content with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scenes or sounds that can possibly frightening to younger children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should fall in this category.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Very mild forms of violence (implied, non-detailed, or non-realistic violence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) are acceptable for a game with a PEGI 7 rating.</a:t>
                      </a:r>
                    </a:p>
                  </a:txBody>
                  <a:tcPr marL="38497" marR="38497" marT="19248" marB="19248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008250"/>
                  </a:ext>
                </a:extLst>
              </a:tr>
              <a:tr h="997873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>
                          <a:solidFill>
                            <a:schemeClr val="bg1"/>
                          </a:solidFill>
                          <a:effectLst/>
                        </a:rPr>
                        <a:t>PEGI 12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8497" marR="38497" marT="19248" marB="19248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Video games that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show violence of a slightly more graphic nature towards fantasy characters or non-realistic violence towards human-like characters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would fall in this age category.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Sexual innuendo or sexual posturing can be present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, while any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bad language in this category must be mild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. </a:t>
                      </a:r>
                    </a:p>
                  </a:txBody>
                  <a:tcPr marL="38497" marR="38497" marT="19248" marB="19248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217606"/>
                  </a:ext>
                </a:extLst>
              </a:tr>
              <a:tr h="997873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>
                          <a:solidFill>
                            <a:schemeClr val="bg1"/>
                          </a:solidFill>
                          <a:effectLst/>
                        </a:rPr>
                        <a:t>PEGI 16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8497" marR="38497" marT="19248" marB="19248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This rating is applied once the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depiction of violence (or sexual activity) reaches a stage that looks the same as would be expected in real life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. The use of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bad language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in games with a PEGI 16 rating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can be more extreme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, while the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use of tobacco, alcohol or illegal drugs can also be present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</a:txBody>
                  <a:tcPr marL="38497" marR="38497" marT="19248" marB="19248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306678"/>
                  </a:ext>
                </a:extLst>
              </a:tr>
              <a:tr h="997873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>
                          <a:solidFill>
                            <a:schemeClr val="bg1"/>
                          </a:solidFill>
                          <a:effectLst/>
                        </a:rPr>
                        <a:t>PEGI 18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8497" marR="38497" marT="19248" marB="19248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The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adult classification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is applied when the level of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violence reaches a stage where it becomes a depiction of gross violence, apparently motiveless killing, or violence towards defenceless characters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. The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glamorisation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 of the use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of illegal drugs and explicit sexual activity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should also fall into this age category.</a:t>
                      </a:r>
                    </a:p>
                  </a:txBody>
                  <a:tcPr marL="38497" marR="38497" marT="19248" marB="19248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121649"/>
                  </a:ext>
                </a:extLst>
              </a:tr>
            </a:tbl>
          </a:graphicData>
        </a:graphic>
      </p:graphicFrame>
      <p:pic>
        <p:nvPicPr>
          <p:cNvPr id="1026" name="Picture 2" descr="Creswell Junior School - PEGI ratings">
            <a:extLst>
              <a:ext uri="{FF2B5EF4-FFF2-40B4-BE49-F238E27FC236}">
                <a16:creationId xmlns:a16="http://schemas.microsoft.com/office/drawing/2014/main" id="{1707D4FD-FECE-4F02-92E1-1019AE9D9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0" y="181182"/>
            <a:ext cx="661283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490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608E59-834C-4F61-97D3-EECF6D4FC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760" y="918541"/>
            <a:ext cx="9268262" cy="502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37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41EC98-DDB5-492C-8EBE-FCC20EE94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032" y="976518"/>
            <a:ext cx="9737935" cy="527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20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C25781-90C1-4394-BF6E-E5A510F0B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554" y="1052718"/>
            <a:ext cx="9554891" cy="504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95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4F8FC9-A3E1-45BB-8532-3C85B363F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942" y="910776"/>
            <a:ext cx="9592496" cy="503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42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DB1EBF-B89D-4EA2-843B-BBED2F914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209" y="384313"/>
            <a:ext cx="9846365" cy="6374296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GB" sz="2600" u="sng" dirty="0"/>
              <a:t>95% of teens are online</a:t>
            </a:r>
            <a:r>
              <a:rPr lang="en-GB" sz="1800" dirty="0"/>
              <a:t>, and the vast majority </a:t>
            </a:r>
            <a:r>
              <a:rPr lang="en-GB" sz="2600" u="sng" dirty="0"/>
              <a:t>access the internet on their mobile device</a:t>
            </a:r>
            <a:r>
              <a:rPr lang="en-GB" sz="1800" dirty="0"/>
              <a:t>, making it the most common medium for cyber bullying.</a:t>
            </a:r>
          </a:p>
          <a:p>
            <a:pPr fontAlgn="base"/>
            <a:r>
              <a:rPr lang="en-GB" sz="2600" u="sng" dirty="0"/>
              <a:t>23%</a:t>
            </a:r>
            <a:r>
              <a:rPr lang="en-GB" sz="1800" dirty="0"/>
              <a:t> of students reported that </a:t>
            </a:r>
            <a:r>
              <a:rPr lang="en-GB" sz="2600" u="sng" dirty="0"/>
              <a:t>they’ve said or done something mean or cruel</a:t>
            </a:r>
            <a:r>
              <a:rPr lang="en-GB" sz="1800" u="sng" dirty="0"/>
              <a:t> </a:t>
            </a:r>
            <a:r>
              <a:rPr lang="en-GB" sz="1800" dirty="0"/>
              <a:t>to another person online. 27% reported that they’ve experienced the same from someone else.</a:t>
            </a:r>
          </a:p>
          <a:p>
            <a:pPr fontAlgn="base"/>
            <a:r>
              <a:rPr lang="en-GB" sz="2600" u="sng" dirty="0"/>
              <a:t>Girls</a:t>
            </a:r>
            <a:r>
              <a:rPr lang="en-GB" sz="1800" dirty="0"/>
              <a:t> are more likely than boys to be both </a:t>
            </a:r>
            <a:r>
              <a:rPr lang="en-GB" sz="3000" u="sng" dirty="0"/>
              <a:t>victims and perpetrators </a:t>
            </a:r>
            <a:r>
              <a:rPr lang="en-GB" sz="1800" dirty="0"/>
              <a:t>of cyber bullying. </a:t>
            </a:r>
          </a:p>
          <a:p>
            <a:pPr fontAlgn="base"/>
            <a:r>
              <a:rPr lang="en-GB" sz="2600" u="sng" dirty="0"/>
              <a:t>Instagram</a:t>
            </a:r>
            <a:r>
              <a:rPr lang="en-GB" sz="3000" dirty="0"/>
              <a:t> </a:t>
            </a:r>
            <a:r>
              <a:rPr lang="en-GB" sz="1800" dirty="0"/>
              <a:t>is where most young people report experiencing cyberbullying</a:t>
            </a:r>
          </a:p>
          <a:p>
            <a:pPr fontAlgn="base"/>
            <a:r>
              <a:rPr lang="en-GB" sz="1800" dirty="0"/>
              <a:t>Young people who experience cyberbullying are at a </a:t>
            </a:r>
            <a:r>
              <a:rPr lang="en-GB" sz="2600" u="sng" dirty="0"/>
              <a:t>greater risk</a:t>
            </a:r>
            <a:r>
              <a:rPr lang="en-GB" sz="2600" dirty="0"/>
              <a:t> </a:t>
            </a:r>
            <a:r>
              <a:rPr lang="en-GB" sz="1800" dirty="0"/>
              <a:t>than those who don’t for both </a:t>
            </a:r>
            <a:r>
              <a:rPr lang="en-GB" sz="2600" u="sng" dirty="0"/>
              <a:t>self-harm and suicidal behaviours.</a:t>
            </a:r>
            <a:endParaRPr lang="en-GB" sz="1800" u="sng" dirty="0"/>
          </a:p>
          <a:p>
            <a:pPr fontAlgn="base"/>
            <a:r>
              <a:rPr lang="en-GB" sz="1800" dirty="0"/>
              <a:t>60% of young people have witnessed online bullying. </a:t>
            </a:r>
            <a:r>
              <a:rPr lang="en-GB" sz="2600" u="sng" dirty="0"/>
              <a:t>Most do not intervene.</a:t>
            </a:r>
          </a:p>
          <a:p>
            <a:pPr marL="0" indent="0" algn="ctr" fontAlgn="base">
              <a:buNone/>
            </a:pPr>
            <a:r>
              <a:rPr lang="en-GB" sz="2800" u="sng" dirty="0">
                <a:solidFill>
                  <a:srgbClr val="FF0000"/>
                </a:solidFill>
              </a:rPr>
              <a:t>Only 1 in 10 victims will inform a parent or trusted adult of their abuse.</a:t>
            </a:r>
          </a:p>
        </p:txBody>
      </p:sp>
    </p:spTree>
    <p:extLst>
      <p:ext uri="{BB962C8B-B14F-4D97-AF65-F5344CB8AC3E}">
        <p14:creationId xmlns:p14="http://schemas.microsoft.com/office/powerpoint/2010/main" val="5559984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22</TotalTime>
  <Words>498</Words>
  <Application>Microsoft Office PowerPoint</Application>
  <PresentationFormat>Widescreen</PresentationFormat>
  <Paragraphs>19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Thorne</dc:creator>
  <cp:lastModifiedBy>Samantha Brydon</cp:lastModifiedBy>
  <cp:revision>4</cp:revision>
  <dcterms:created xsi:type="dcterms:W3CDTF">2023-04-20T14:40:21Z</dcterms:created>
  <dcterms:modified xsi:type="dcterms:W3CDTF">2023-04-20T15:22:08Z</dcterms:modified>
</cp:coreProperties>
</file>