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7" r:id="rId5"/>
    <p:sldId id="269" r:id="rId6"/>
    <p:sldId id="268" r:id="rId7"/>
    <p:sldId id="276" r:id="rId8"/>
    <p:sldId id="282" r:id="rId9"/>
    <p:sldId id="258" r:id="rId10"/>
    <p:sldId id="271" r:id="rId11"/>
    <p:sldId id="277" r:id="rId12"/>
    <p:sldId id="278" r:id="rId13"/>
    <p:sldId id="270" r:id="rId14"/>
    <p:sldId id="261" r:id="rId15"/>
    <p:sldId id="259" r:id="rId16"/>
    <p:sldId id="260" r:id="rId17"/>
    <p:sldId id="262" r:id="rId18"/>
    <p:sldId id="279" r:id="rId19"/>
    <p:sldId id="283" r:id="rId20"/>
    <p:sldId id="280" r:id="rId21"/>
    <p:sldId id="275" r:id="rId22"/>
    <p:sldId id="273" r:id="rId23"/>
    <p:sldId id="263" r:id="rId24"/>
    <p:sldId id="266"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81" autoAdjust="0"/>
    <p:restoredTop sz="94660"/>
  </p:normalViewPr>
  <p:slideViewPr>
    <p:cSldViewPr>
      <p:cViewPr>
        <p:scale>
          <a:sx n="170" d="100"/>
          <a:sy n="170" d="100"/>
        </p:scale>
        <p:origin x="120" y="-18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CEEF21B-06DC-4D89-88AB-C08E1708F9E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332099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EEF21B-06DC-4D89-88AB-C08E1708F9E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155665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EEF21B-06DC-4D89-88AB-C08E1708F9E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288837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EEF21B-06DC-4D89-88AB-C08E1708F9E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393533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EEF21B-06DC-4D89-88AB-C08E1708F9E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360005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CEEF21B-06DC-4D89-88AB-C08E1708F9E9}"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222193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CEEF21B-06DC-4D89-88AB-C08E1708F9E9}" type="datetimeFigureOut">
              <a:rPr lang="en-GB" smtClean="0"/>
              <a:t>30/03/2023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368355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EEF21B-06DC-4D89-88AB-C08E1708F9E9}" type="datetimeFigureOut">
              <a:rPr lang="en-GB" smtClean="0"/>
              <a:t>30/03/2023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188501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EF21B-06DC-4D89-88AB-C08E1708F9E9}" type="datetimeFigureOut">
              <a:rPr lang="en-GB" smtClean="0"/>
              <a:t>30/03/2023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268348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EEF21B-06DC-4D89-88AB-C08E1708F9E9}"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85658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EEF21B-06DC-4D89-88AB-C08E1708F9E9}"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50BBE8-B2B1-49A6-BF1B-D95B8A9CC0FA}" type="slidenum">
              <a:rPr lang="en-GB" smtClean="0"/>
              <a:t>‹#›</a:t>
            </a:fld>
            <a:endParaRPr lang="en-GB"/>
          </a:p>
        </p:txBody>
      </p:sp>
    </p:spTree>
    <p:extLst>
      <p:ext uri="{BB962C8B-B14F-4D97-AF65-F5344CB8AC3E}">
        <p14:creationId xmlns:p14="http://schemas.microsoft.com/office/powerpoint/2010/main" val="368641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EF21B-06DC-4D89-88AB-C08E1708F9E9}" type="datetimeFigureOut">
              <a:rPr lang="en-GB" smtClean="0"/>
              <a:t>30/03/2023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0BBE8-B2B1-49A6-BF1B-D95B8A9CC0FA}" type="slidenum">
              <a:rPr lang="en-GB" smtClean="0"/>
              <a:t>‹#›</a:t>
            </a:fld>
            <a:endParaRPr lang="en-GB"/>
          </a:p>
        </p:txBody>
      </p:sp>
    </p:spTree>
    <p:extLst>
      <p:ext uri="{BB962C8B-B14F-4D97-AF65-F5344CB8AC3E}">
        <p14:creationId xmlns:p14="http://schemas.microsoft.com/office/powerpoint/2010/main" val="3824196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4400" dirty="0">
                <a:latin typeface="Arial Rounded MT Bold" pitchFamily="34" charset="0"/>
              </a:rPr>
              <a:t>December</a:t>
            </a:r>
          </a:p>
          <a:p>
            <a:r>
              <a:rPr lang="en-GB" sz="4400" dirty="0">
                <a:latin typeface="Arial Rounded MT Bold" pitchFamily="34" charset="0"/>
              </a:rPr>
              <a:t>2023</a:t>
            </a:r>
          </a:p>
        </p:txBody>
      </p:sp>
      <p:pic>
        <p:nvPicPr>
          <p:cNvPr id="6146" name="Picture 2" descr="http://www.goskigoboard.org.uk/images/files/2899/329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836712"/>
            <a:ext cx="5093486"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07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229600" cy="1143000"/>
          </a:xfrm>
        </p:spPr>
        <p:txBody>
          <a:bodyPr>
            <a:normAutofit/>
          </a:bodyPr>
          <a:lstStyle/>
          <a:p>
            <a:r>
              <a:rPr lang="en-GB" sz="3200" dirty="0">
                <a:latin typeface="Arial Rounded MT Bold" pitchFamily="34" charset="0"/>
              </a:rPr>
              <a:t>Archery</a:t>
            </a:r>
          </a:p>
        </p:txBody>
      </p:sp>
      <p:pic>
        <p:nvPicPr>
          <p:cNvPr id="10" name="Content Placeholder 9">
            <a:extLst>
              <a:ext uri="{FF2B5EF4-FFF2-40B4-BE49-F238E27FC236}">
                <a16:creationId xmlns:a16="http://schemas.microsoft.com/office/drawing/2014/main" id="{480A5697-470E-418A-97DD-537A19E6B5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995" b="29996"/>
          <a:stretch/>
        </p:blipFill>
        <p:spPr>
          <a:xfrm>
            <a:off x="1007604" y="1196752"/>
            <a:ext cx="7128791" cy="4752527"/>
          </a:xfrm>
        </p:spPr>
      </p:pic>
    </p:spTree>
    <p:extLst>
      <p:ext uri="{BB962C8B-B14F-4D97-AF65-F5344CB8AC3E}">
        <p14:creationId xmlns:p14="http://schemas.microsoft.com/office/powerpoint/2010/main" val="3551295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1DEC-9942-4802-9D2D-8C8BF68AC183}"/>
              </a:ext>
            </a:extLst>
          </p:cNvPr>
          <p:cNvSpPr>
            <a:spLocks noGrp="1"/>
          </p:cNvSpPr>
          <p:nvPr>
            <p:ph type="title"/>
          </p:nvPr>
        </p:nvSpPr>
        <p:spPr/>
        <p:txBody>
          <a:bodyPr/>
          <a:lstStyle/>
          <a:p>
            <a:r>
              <a:rPr lang="en-GB" dirty="0"/>
              <a:t>Abseiling</a:t>
            </a:r>
          </a:p>
        </p:txBody>
      </p:sp>
      <p:pic>
        <p:nvPicPr>
          <p:cNvPr id="4" name="Content Placeholder 3">
            <a:extLst>
              <a:ext uri="{FF2B5EF4-FFF2-40B4-BE49-F238E27FC236}">
                <a16:creationId xmlns:a16="http://schemas.microsoft.com/office/drawing/2014/main" id="{6AB6E264-3DF7-4ABA-A3EE-347E516152E1}"/>
              </a:ext>
            </a:extLst>
          </p:cNvPr>
          <p:cNvPicPr>
            <a:picLocks noGrp="1" noChangeAspect="1"/>
          </p:cNvPicPr>
          <p:nvPr>
            <p:ph idx="1"/>
          </p:nvPr>
        </p:nvPicPr>
        <p:blipFill>
          <a:blip r:embed="rId2"/>
          <a:stretch>
            <a:fillRect/>
          </a:stretch>
        </p:blipFill>
        <p:spPr>
          <a:xfrm>
            <a:off x="420146" y="218368"/>
            <a:ext cx="2252108" cy="3171011"/>
          </a:xfrm>
          <a:prstGeom prst="rect">
            <a:avLst/>
          </a:prstGeom>
        </p:spPr>
      </p:pic>
      <p:pic>
        <p:nvPicPr>
          <p:cNvPr id="5" name="Picture 4">
            <a:extLst>
              <a:ext uri="{FF2B5EF4-FFF2-40B4-BE49-F238E27FC236}">
                <a16:creationId xmlns:a16="http://schemas.microsoft.com/office/drawing/2014/main" id="{029C7AA8-9CC4-47A9-86C9-CBADEE81D261}"/>
              </a:ext>
            </a:extLst>
          </p:cNvPr>
          <p:cNvPicPr>
            <a:picLocks noChangeAspect="1"/>
          </p:cNvPicPr>
          <p:nvPr/>
        </p:nvPicPr>
        <p:blipFill>
          <a:blip r:embed="rId3"/>
          <a:stretch>
            <a:fillRect/>
          </a:stretch>
        </p:blipFill>
        <p:spPr>
          <a:xfrm>
            <a:off x="6105435" y="534987"/>
            <a:ext cx="2672364" cy="4005263"/>
          </a:xfrm>
          <a:prstGeom prst="rect">
            <a:avLst/>
          </a:prstGeom>
        </p:spPr>
      </p:pic>
      <p:pic>
        <p:nvPicPr>
          <p:cNvPr id="6" name="Picture 5">
            <a:extLst>
              <a:ext uri="{FF2B5EF4-FFF2-40B4-BE49-F238E27FC236}">
                <a16:creationId xmlns:a16="http://schemas.microsoft.com/office/drawing/2014/main" id="{AC4D4A0C-DD04-41B4-8737-DCDCDE64DD8A}"/>
              </a:ext>
            </a:extLst>
          </p:cNvPr>
          <p:cNvPicPr>
            <a:picLocks noChangeAspect="1"/>
          </p:cNvPicPr>
          <p:nvPr/>
        </p:nvPicPr>
        <p:blipFill>
          <a:blip r:embed="rId4"/>
          <a:stretch>
            <a:fillRect/>
          </a:stretch>
        </p:blipFill>
        <p:spPr>
          <a:xfrm>
            <a:off x="3328004" y="1417638"/>
            <a:ext cx="2252108" cy="4919990"/>
          </a:xfrm>
          <a:prstGeom prst="rect">
            <a:avLst/>
          </a:prstGeom>
        </p:spPr>
      </p:pic>
      <p:pic>
        <p:nvPicPr>
          <p:cNvPr id="7" name="Picture 6">
            <a:extLst>
              <a:ext uri="{FF2B5EF4-FFF2-40B4-BE49-F238E27FC236}">
                <a16:creationId xmlns:a16="http://schemas.microsoft.com/office/drawing/2014/main" id="{031F4953-7EA5-4C7C-938A-E7276A5756A4}"/>
              </a:ext>
            </a:extLst>
          </p:cNvPr>
          <p:cNvPicPr>
            <a:picLocks noChangeAspect="1"/>
          </p:cNvPicPr>
          <p:nvPr/>
        </p:nvPicPr>
        <p:blipFill>
          <a:blip r:embed="rId5"/>
          <a:stretch>
            <a:fillRect/>
          </a:stretch>
        </p:blipFill>
        <p:spPr>
          <a:xfrm>
            <a:off x="682104" y="3573016"/>
            <a:ext cx="1728192" cy="3131582"/>
          </a:xfrm>
          <a:prstGeom prst="rect">
            <a:avLst/>
          </a:prstGeom>
        </p:spPr>
      </p:pic>
    </p:spTree>
    <p:extLst>
      <p:ext uri="{BB962C8B-B14F-4D97-AF65-F5344CB8AC3E}">
        <p14:creationId xmlns:p14="http://schemas.microsoft.com/office/powerpoint/2010/main" val="237832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C6424-9A62-415F-829B-F4A49E5020C3}"/>
              </a:ext>
            </a:extLst>
          </p:cNvPr>
          <p:cNvSpPr>
            <a:spLocks noGrp="1"/>
          </p:cNvSpPr>
          <p:nvPr>
            <p:ph type="title"/>
          </p:nvPr>
        </p:nvSpPr>
        <p:spPr/>
        <p:txBody>
          <a:bodyPr/>
          <a:lstStyle/>
          <a:p>
            <a:r>
              <a:rPr lang="en-GB" dirty="0"/>
              <a:t>Snowboarding (new 2022)</a:t>
            </a:r>
          </a:p>
        </p:txBody>
      </p:sp>
      <p:pic>
        <p:nvPicPr>
          <p:cNvPr id="4" name="Content Placeholder 3">
            <a:extLst>
              <a:ext uri="{FF2B5EF4-FFF2-40B4-BE49-F238E27FC236}">
                <a16:creationId xmlns:a16="http://schemas.microsoft.com/office/drawing/2014/main" id="{B80FD8C4-E3BE-44B6-B30E-8E89B4229098}"/>
              </a:ext>
            </a:extLst>
          </p:cNvPr>
          <p:cNvPicPr>
            <a:picLocks noGrp="1" noChangeAspect="1"/>
          </p:cNvPicPr>
          <p:nvPr>
            <p:ph idx="1"/>
          </p:nvPr>
        </p:nvPicPr>
        <p:blipFill>
          <a:blip r:embed="rId2"/>
          <a:stretch>
            <a:fillRect/>
          </a:stretch>
        </p:blipFill>
        <p:spPr>
          <a:xfrm>
            <a:off x="423562" y="1417638"/>
            <a:ext cx="1870772" cy="2880320"/>
          </a:xfrm>
          <a:prstGeom prst="rect">
            <a:avLst/>
          </a:prstGeom>
        </p:spPr>
      </p:pic>
      <p:pic>
        <p:nvPicPr>
          <p:cNvPr id="5" name="Picture 4">
            <a:extLst>
              <a:ext uri="{FF2B5EF4-FFF2-40B4-BE49-F238E27FC236}">
                <a16:creationId xmlns:a16="http://schemas.microsoft.com/office/drawing/2014/main" id="{91379948-C5C9-4A70-B0C9-21C14946D686}"/>
              </a:ext>
            </a:extLst>
          </p:cNvPr>
          <p:cNvPicPr>
            <a:picLocks noChangeAspect="1"/>
          </p:cNvPicPr>
          <p:nvPr/>
        </p:nvPicPr>
        <p:blipFill>
          <a:blip r:embed="rId3"/>
          <a:stretch>
            <a:fillRect/>
          </a:stretch>
        </p:blipFill>
        <p:spPr>
          <a:xfrm>
            <a:off x="4903453" y="1268761"/>
            <a:ext cx="2223695" cy="2880320"/>
          </a:xfrm>
          <a:prstGeom prst="rect">
            <a:avLst/>
          </a:prstGeom>
        </p:spPr>
      </p:pic>
      <p:pic>
        <p:nvPicPr>
          <p:cNvPr id="6" name="Picture 5">
            <a:extLst>
              <a:ext uri="{FF2B5EF4-FFF2-40B4-BE49-F238E27FC236}">
                <a16:creationId xmlns:a16="http://schemas.microsoft.com/office/drawing/2014/main" id="{0A0B0677-449D-45F3-9DD9-E641DEF1ED79}"/>
              </a:ext>
            </a:extLst>
          </p:cNvPr>
          <p:cNvPicPr>
            <a:picLocks noChangeAspect="1"/>
          </p:cNvPicPr>
          <p:nvPr/>
        </p:nvPicPr>
        <p:blipFill>
          <a:blip r:embed="rId4"/>
          <a:stretch>
            <a:fillRect/>
          </a:stretch>
        </p:blipFill>
        <p:spPr>
          <a:xfrm>
            <a:off x="2555776" y="1945545"/>
            <a:ext cx="2086235" cy="3571687"/>
          </a:xfrm>
          <a:prstGeom prst="rect">
            <a:avLst/>
          </a:prstGeom>
        </p:spPr>
      </p:pic>
      <p:pic>
        <p:nvPicPr>
          <p:cNvPr id="7" name="Picture 6">
            <a:extLst>
              <a:ext uri="{FF2B5EF4-FFF2-40B4-BE49-F238E27FC236}">
                <a16:creationId xmlns:a16="http://schemas.microsoft.com/office/drawing/2014/main" id="{4A2EE67D-9D3A-4F19-8D21-F556786A176E}"/>
              </a:ext>
            </a:extLst>
          </p:cNvPr>
          <p:cNvPicPr>
            <a:picLocks noChangeAspect="1"/>
          </p:cNvPicPr>
          <p:nvPr/>
        </p:nvPicPr>
        <p:blipFill>
          <a:blip r:embed="rId5"/>
          <a:stretch>
            <a:fillRect/>
          </a:stretch>
        </p:blipFill>
        <p:spPr>
          <a:xfrm>
            <a:off x="5275494" y="3942867"/>
            <a:ext cx="3384376" cy="2640495"/>
          </a:xfrm>
          <a:prstGeom prst="rect">
            <a:avLst/>
          </a:prstGeom>
        </p:spPr>
      </p:pic>
    </p:spTree>
    <p:extLst>
      <p:ext uri="{BB962C8B-B14F-4D97-AF65-F5344CB8AC3E}">
        <p14:creationId xmlns:p14="http://schemas.microsoft.com/office/powerpoint/2010/main" val="2481557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229600" cy="1143000"/>
          </a:xfrm>
        </p:spPr>
        <p:txBody>
          <a:bodyPr>
            <a:normAutofit/>
          </a:bodyPr>
          <a:lstStyle/>
          <a:p>
            <a:r>
              <a:rPr lang="en-GB" sz="3200" dirty="0">
                <a:latin typeface="Arial Rounded MT Bold" pitchFamily="34" charset="0"/>
              </a:rPr>
              <a:t>Cycling in the Velodrome</a:t>
            </a:r>
          </a:p>
        </p:txBody>
      </p:sp>
      <p:pic>
        <p:nvPicPr>
          <p:cNvPr id="6" name="Content Placeholder 5">
            <a:extLst>
              <a:ext uri="{FF2B5EF4-FFF2-40B4-BE49-F238E27FC236}">
                <a16:creationId xmlns:a16="http://schemas.microsoft.com/office/drawing/2014/main" id="{6EAC6FB5-7C43-4454-BC11-5D3721C32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2351" y="940194"/>
            <a:ext cx="5431334" cy="5431334"/>
          </a:xfrm>
        </p:spPr>
      </p:pic>
      <p:pic>
        <p:nvPicPr>
          <p:cNvPr id="3" name="Picture 2">
            <a:extLst>
              <a:ext uri="{FF2B5EF4-FFF2-40B4-BE49-F238E27FC236}">
                <a16:creationId xmlns:a16="http://schemas.microsoft.com/office/drawing/2014/main" id="{99A7866C-4113-4A09-B0C0-FCD0A9DD9FFD}"/>
              </a:ext>
            </a:extLst>
          </p:cNvPr>
          <p:cNvPicPr>
            <a:picLocks noChangeAspect="1"/>
          </p:cNvPicPr>
          <p:nvPr/>
        </p:nvPicPr>
        <p:blipFill>
          <a:blip r:embed="rId3"/>
          <a:stretch>
            <a:fillRect/>
          </a:stretch>
        </p:blipFill>
        <p:spPr>
          <a:xfrm>
            <a:off x="297178" y="764704"/>
            <a:ext cx="2718395" cy="3563390"/>
          </a:xfrm>
          <a:prstGeom prst="rect">
            <a:avLst/>
          </a:prstGeom>
        </p:spPr>
      </p:pic>
      <p:pic>
        <p:nvPicPr>
          <p:cNvPr id="4" name="Picture 3">
            <a:extLst>
              <a:ext uri="{FF2B5EF4-FFF2-40B4-BE49-F238E27FC236}">
                <a16:creationId xmlns:a16="http://schemas.microsoft.com/office/drawing/2014/main" id="{64A031A4-301D-4296-A282-DAE04DFF5B61}"/>
              </a:ext>
            </a:extLst>
          </p:cNvPr>
          <p:cNvPicPr>
            <a:picLocks noChangeAspect="1"/>
          </p:cNvPicPr>
          <p:nvPr/>
        </p:nvPicPr>
        <p:blipFill>
          <a:blip r:embed="rId4"/>
          <a:stretch>
            <a:fillRect/>
          </a:stretch>
        </p:blipFill>
        <p:spPr>
          <a:xfrm>
            <a:off x="498017" y="3437170"/>
            <a:ext cx="2316715" cy="2980162"/>
          </a:xfrm>
          <a:prstGeom prst="rect">
            <a:avLst/>
          </a:prstGeom>
        </p:spPr>
      </p:pic>
    </p:spTree>
    <p:extLst>
      <p:ext uri="{BB962C8B-B14F-4D97-AF65-F5344CB8AC3E}">
        <p14:creationId xmlns:p14="http://schemas.microsoft.com/office/powerpoint/2010/main" val="329743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latin typeface="Arial Rounded MT Bold" pitchFamily="34" charset="0"/>
              </a:rPr>
              <a:t>Skiing</a:t>
            </a:r>
          </a:p>
        </p:txBody>
      </p:sp>
      <p:pic>
        <p:nvPicPr>
          <p:cNvPr id="6" name="Picture 5">
            <a:extLst>
              <a:ext uri="{FF2B5EF4-FFF2-40B4-BE49-F238E27FC236}">
                <a16:creationId xmlns:a16="http://schemas.microsoft.com/office/drawing/2014/main" id="{5B424373-5285-4332-9394-0AD9494B8DBB}"/>
              </a:ext>
            </a:extLst>
          </p:cNvPr>
          <p:cNvPicPr>
            <a:picLocks noChangeAspect="1"/>
          </p:cNvPicPr>
          <p:nvPr/>
        </p:nvPicPr>
        <p:blipFill>
          <a:blip r:embed="rId2"/>
          <a:stretch>
            <a:fillRect/>
          </a:stretch>
        </p:blipFill>
        <p:spPr>
          <a:xfrm>
            <a:off x="4442298" y="1417638"/>
            <a:ext cx="4258816" cy="4856964"/>
          </a:xfrm>
          <a:prstGeom prst="rect">
            <a:avLst/>
          </a:prstGeom>
        </p:spPr>
      </p:pic>
      <p:pic>
        <p:nvPicPr>
          <p:cNvPr id="3" name="Picture 2">
            <a:extLst>
              <a:ext uri="{FF2B5EF4-FFF2-40B4-BE49-F238E27FC236}">
                <a16:creationId xmlns:a16="http://schemas.microsoft.com/office/drawing/2014/main" id="{076F83C2-3B1C-48C1-832C-AAC756BA8B81}"/>
              </a:ext>
            </a:extLst>
          </p:cNvPr>
          <p:cNvPicPr>
            <a:picLocks noChangeAspect="1"/>
          </p:cNvPicPr>
          <p:nvPr/>
        </p:nvPicPr>
        <p:blipFill>
          <a:blip r:embed="rId3"/>
          <a:stretch>
            <a:fillRect/>
          </a:stretch>
        </p:blipFill>
        <p:spPr>
          <a:xfrm>
            <a:off x="539552" y="1357251"/>
            <a:ext cx="3419298" cy="4884711"/>
          </a:xfrm>
          <a:prstGeom prst="rect">
            <a:avLst/>
          </a:prstGeom>
        </p:spPr>
      </p:pic>
    </p:spTree>
    <p:extLst>
      <p:ext uri="{BB962C8B-B14F-4D97-AF65-F5344CB8AC3E}">
        <p14:creationId xmlns:p14="http://schemas.microsoft.com/office/powerpoint/2010/main" val="153917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229600" cy="1143000"/>
          </a:xfrm>
        </p:spPr>
        <p:txBody>
          <a:bodyPr>
            <a:normAutofit/>
          </a:bodyPr>
          <a:lstStyle/>
          <a:p>
            <a:r>
              <a:rPr lang="en-GB" sz="3200" dirty="0" err="1">
                <a:latin typeface="Arial Rounded MT Bold" pitchFamily="34" charset="0"/>
              </a:rPr>
              <a:t>Ringos</a:t>
            </a:r>
            <a:endParaRPr lang="en-GB" sz="3200" dirty="0">
              <a:latin typeface="Arial Rounded MT Bold" pitchFamily="34" charset="0"/>
            </a:endParaRPr>
          </a:p>
        </p:txBody>
      </p:sp>
      <p:pic>
        <p:nvPicPr>
          <p:cNvPr id="4" name="Picture 3">
            <a:extLst>
              <a:ext uri="{FF2B5EF4-FFF2-40B4-BE49-F238E27FC236}">
                <a16:creationId xmlns:a16="http://schemas.microsoft.com/office/drawing/2014/main" id="{ABB6C8F6-4EEB-4289-8BD2-91CDB6794187}"/>
              </a:ext>
            </a:extLst>
          </p:cNvPr>
          <p:cNvPicPr>
            <a:picLocks noChangeAspect="1"/>
          </p:cNvPicPr>
          <p:nvPr/>
        </p:nvPicPr>
        <p:blipFill>
          <a:blip r:embed="rId2"/>
          <a:stretch>
            <a:fillRect/>
          </a:stretch>
        </p:blipFill>
        <p:spPr>
          <a:xfrm>
            <a:off x="5292080" y="978100"/>
            <a:ext cx="3237631" cy="2917966"/>
          </a:xfrm>
          <a:prstGeom prst="rect">
            <a:avLst/>
          </a:prstGeom>
        </p:spPr>
      </p:pic>
      <p:pic>
        <p:nvPicPr>
          <p:cNvPr id="5" name="Picture 4">
            <a:extLst>
              <a:ext uri="{FF2B5EF4-FFF2-40B4-BE49-F238E27FC236}">
                <a16:creationId xmlns:a16="http://schemas.microsoft.com/office/drawing/2014/main" id="{504E5C78-E4C0-4E5F-A68C-E609CF70C0CC}"/>
              </a:ext>
            </a:extLst>
          </p:cNvPr>
          <p:cNvPicPr>
            <a:picLocks noChangeAspect="1"/>
          </p:cNvPicPr>
          <p:nvPr/>
        </p:nvPicPr>
        <p:blipFill>
          <a:blip r:embed="rId3"/>
          <a:stretch>
            <a:fillRect/>
          </a:stretch>
        </p:blipFill>
        <p:spPr>
          <a:xfrm>
            <a:off x="134028" y="1196752"/>
            <a:ext cx="4837224" cy="4689648"/>
          </a:xfrm>
          <a:prstGeom prst="rect">
            <a:avLst/>
          </a:prstGeom>
        </p:spPr>
      </p:pic>
      <p:pic>
        <p:nvPicPr>
          <p:cNvPr id="6" name="Picture 5">
            <a:extLst>
              <a:ext uri="{FF2B5EF4-FFF2-40B4-BE49-F238E27FC236}">
                <a16:creationId xmlns:a16="http://schemas.microsoft.com/office/drawing/2014/main" id="{7216144A-0DDF-4960-AB55-FD8BF0C28932}"/>
              </a:ext>
            </a:extLst>
          </p:cNvPr>
          <p:cNvPicPr>
            <a:picLocks noChangeAspect="1"/>
          </p:cNvPicPr>
          <p:nvPr/>
        </p:nvPicPr>
        <p:blipFill>
          <a:blip r:embed="rId4"/>
          <a:stretch>
            <a:fillRect/>
          </a:stretch>
        </p:blipFill>
        <p:spPr>
          <a:xfrm>
            <a:off x="3993207" y="4293096"/>
            <a:ext cx="4536504" cy="2248390"/>
          </a:xfrm>
          <a:prstGeom prst="rect">
            <a:avLst/>
          </a:prstGeom>
        </p:spPr>
      </p:pic>
    </p:spTree>
    <p:extLst>
      <p:ext uri="{BB962C8B-B14F-4D97-AF65-F5344CB8AC3E}">
        <p14:creationId xmlns:p14="http://schemas.microsoft.com/office/powerpoint/2010/main" val="3720080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latin typeface="Arial Rounded MT Bold" pitchFamily="34" charset="0"/>
              </a:rPr>
              <a:t>Climbing</a:t>
            </a:r>
          </a:p>
        </p:txBody>
      </p:sp>
      <p:pic>
        <p:nvPicPr>
          <p:cNvPr id="4" name="Picture 3">
            <a:extLst>
              <a:ext uri="{FF2B5EF4-FFF2-40B4-BE49-F238E27FC236}">
                <a16:creationId xmlns:a16="http://schemas.microsoft.com/office/drawing/2014/main" id="{0C778E17-50F2-4844-BA6F-538870636C1A}"/>
              </a:ext>
            </a:extLst>
          </p:cNvPr>
          <p:cNvPicPr>
            <a:picLocks noChangeAspect="1"/>
          </p:cNvPicPr>
          <p:nvPr/>
        </p:nvPicPr>
        <p:blipFill>
          <a:blip r:embed="rId2"/>
          <a:stretch>
            <a:fillRect/>
          </a:stretch>
        </p:blipFill>
        <p:spPr>
          <a:xfrm>
            <a:off x="584468" y="1154112"/>
            <a:ext cx="3933825" cy="5429250"/>
          </a:xfrm>
          <a:prstGeom prst="rect">
            <a:avLst/>
          </a:prstGeom>
        </p:spPr>
      </p:pic>
      <p:pic>
        <p:nvPicPr>
          <p:cNvPr id="5" name="Picture 4">
            <a:extLst>
              <a:ext uri="{FF2B5EF4-FFF2-40B4-BE49-F238E27FC236}">
                <a16:creationId xmlns:a16="http://schemas.microsoft.com/office/drawing/2014/main" id="{599EC4F8-4938-4166-9B6B-F2D7F660A0E5}"/>
              </a:ext>
            </a:extLst>
          </p:cNvPr>
          <p:cNvPicPr>
            <a:picLocks noChangeAspect="1"/>
          </p:cNvPicPr>
          <p:nvPr/>
        </p:nvPicPr>
        <p:blipFill>
          <a:blip r:embed="rId3"/>
          <a:stretch>
            <a:fillRect/>
          </a:stretch>
        </p:blipFill>
        <p:spPr>
          <a:xfrm>
            <a:off x="4946362" y="1154112"/>
            <a:ext cx="3908352" cy="5429250"/>
          </a:xfrm>
          <a:prstGeom prst="rect">
            <a:avLst/>
          </a:prstGeom>
        </p:spPr>
      </p:pic>
    </p:spTree>
    <p:extLst>
      <p:ext uri="{BB962C8B-B14F-4D97-AF65-F5344CB8AC3E}">
        <p14:creationId xmlns:p14="http://schemas.microsoft.com/office/powerpoint/2010/main" val="91596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085"/>
            <a:ext cx="8229600" cy="1143000"/>
          </a:xfrm>
        </p:spPr>
        <p:txBody>
          <a:bodyPr>
            <a:normAutofit/>
          </a:bodyPr>
          <a:lstStyle/>
          <a:p>
            <a:r>
              <a:rPr lang="en-GB" sz="2800" dirty="0">
                <a:latin typeface="Arial Rounded MT Bold" pitchFamily="34" charset="0"/>
              </a:rPr>
              <a:t>Crate Stack</a:t>
            </a:r>
          </a:p>
        </p:txBody>
      </p:sp>
      <p:pic>
        <p:nvPicPr>
          <p:cNvPr id="5" name="Picture 4">
            <a:extLst>
              <a:ext uri="{FF2B5EF4-FFF2-40B4-BE49-F238E27FC236}">
                <a16:creationId xmlns:a16="http://schemas.microsoft.com/office/drawing/2014/main" id="{FC362B6D-24AF-4EFF-AC0D-7C63D0F2A19B}"/>
              </a:ext>
            </a:extLst>
          </p:cNvPr>
          <p:cNvPicPr>
            <a:picLocks noChangeAspect="1"/>
          </p:cNvPicPr>
          <p:nvPr/>
        </p:nvPicPr>
        <p:blipFill>
          <a:blip r:embed="rId2"/>
          <a:stretch>
            <a:fillRect/>
          </a:stretch>
        </p:blipFill>
        <p:spPr>
          <a:xfrm>
            <a:off x="4789226" y="1219703"/>
            <a:ext cx="3887230" cy="5105766"/>
          </a:xfrm>
          <a:prstGeom prst="rect">
            <a:avLst/>
          </a:prstGeom>
        </p:spPr>
      </p:pic>
      <p:pic>
        <p:nvPicPr>
          <p:cNvPr id="6" name="Picture 5">
            <a:extLst>
              <a:ext uri="{FF2B5EF4-FFF2-40B4-BE49-F238E27FC236}">
                <a16:creationId xmlns:a16="http://schemas.microsoft.com/office/drawing/2014/main" id="{A09DED3D-4CD3-47F5-82BC-069AAC91901A}"/>
              </a:ext>
            </a:extLst>
          </p:cNvPr>
          <p:cNvPicPr>
            <a:picLocks noChangeAspect="1"/>
          </p:cNvPicPr>
          <p:nvPr/>
        </p:nvPicPr>
        <p:blipFill>
          <a:blip r:embed="rId3"/>
          <a:stretch>
            <a:fillRect/>
          </a:stretch>
        </p:blipFill>
        <p:spPr>
          <a:xfrm>
            <a:off x="847725" y="1219703"/>
            <a:ext cx="3724275" cy="5143500"/>
          </a:xfrm>
          <a:prstGeom prst="rect">
            <a:avLst/>
          </a:prstGeom>
        </p:spPr>
      </p:pic>
    </p:spTree>
    <p:extLst>
      <p:ext uri="{BB962C8B-B14F-4D97-AF65-F5344CB8AC3E}">
        <p14:creationId xmlns:p14="http://schemas.microsoft.com/office/powerpoint/2010/main" val="3121498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A95D-9B93-4940-9E97-D3E3AE394EF8}"/>
              </a:ext>
            </a:extLst>
          </p:cNvPr>
          <p:cNvSpPr>
            <a:spLocks noGrp="1"/>
          </p:cNvSpPr>
          <p:nvPr>
            <p:ph type="title"/>
          </p:nvPr>
        </p:nvSpPr>
        <p:spPr/>
        <p:txBody>
          <a:bodyPr/>
          <a:lstStyle/>
          <a:p>
            <a:r>
              <a:rPr lang="en-GB" dirty="0"/>
              <a:t>Peg Pole (new 2022)</a:t>
            </a:r>
          </a:p>
        </p:txBody>
      </p:sp>
      <p:pic>
        <p:nvPicPr>
          <p:cNvPr id="4" name="Content Placeholder 3">
            <a:extLst>
              <a:ext uri="{FF2B5EF4-FFF2-40B4-BE49-F238E27FC236}">
                <a16:creationId xmlns:a16="http://schemas.microsoft.com/office/drawing/2014/main" id="{80588CD6-B1F6-4327-8F7C-954007191815}"/>
              </a:ext>
            </a:extLst>
          </p:cNvPr>
          <p:cNvPicPr>
            <a:picLocks noGrp="1" noChangeAspect="1"/>
          </p:cNvPicPr>
          <p:nvPr>
            <p:ph idx="1"/>
          </p:nvPr>
        </p:nvPicPr>
        <p:blipFill>
          <a:blip r:embed="rId2"/>
          <a:stretch>
            <a:fillRect/>
          </a:stretch>
        </p:blipFill>
        <p:spPr>
          <a:xfrm>
            <a:off x="1099557" y="1417638"/>
            <a:ext cx="3445019" cy="4525963"/>
          </a:xfrm>
          <a:prstGeom prst="rect">
            <a:avLst/>
          </a:prstGeom>
        </p:spPr>
      </p:pic>
      <p:pic>
        <p:nvPicPr>
          <p:cNvPr id="5" name="Picture 4">
            <a:extLst>
              <a:ext uri="{FF2B5EF4-FFF2-40B4-BE49-F238E27FC236}">
                <a16:creationId xmlns:a16="http://schemas.microsoft.com/office/drawing/2014/main" id="{9199C547-82B0-458F-A9A0-B1DFDABC065F}"/>
              </a:ext>
            </a:extLst>
          </p:cNvPr>
          <p:cNvPicPr>
            <a:picLocks noChangeAspect="1"/>
          </p:cNvPicPr>
          <p:nvPr/>
        </p:nvPicPr>
        <p:blipFill>
          <a:blip r:embed="rId3"/>
          <a:stretch>
            <a:fillRect/>
          </a:stretch>
        </p:blipFill>
        <p:spPr>
          <a:xfrm>
            <a:off x="5560015" y="1196752"/>
            <a:ext cx="2612385" cy="4789373"/>
          </a:xfrm>
          <a:prstGeom prst="rect">
            <a:avLst/>
          </a:prstGeom>
        </p:spPr>
      </p:pic>
    </p:spTree>
    <p:extLst>
      <p:ext uri="{BB962C8B-B14F-4D97-AF65-F5344CB8AC3E}">
        <p14:creationId xmlns:p14="http://schemas.microsoft.com/office/powerpoint/2010/main" val="246908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CEB7-95D6-4772-82AD-F08BA5A694B2}"/>
              </a:ext>
            </a:extLst>
          </p:cNvPr>
          <p:cNvSpPr>
            <a:spLocks noGrp="1"/>
          </p:cNvSpPr>
          <p:nvPr>
            <p:ph type="title"/>
          </p:nvPr>
        </p:nvSpPr>
        <p:spPr/>
        <p:txBody>
          <a:bodyPr/>
          <a:lstStyle/>
          <a:p>
            <a:r>
              <a:rPr lang="en-GB" dirty="0"/>
              <a:t>High Ropes (new 2022)</a:t>
            </a:r>
          </a:p>
        </p:txBody>
      </p:sp>
      <p:pic>
        <p:nvPicPr>
          <p:cNvPr id="4" name="Content Placeholder 3">
            <a:extLst>
              <a:ext uri="{FF2B5EF4-FFF2-40B4-BE49-F238E27FC236}">
                <a16:creationId xmlns:a16="http://schemas.microsoft.com/office/drawing/2014/main" id="{E7A82450-49D4-4C64-85E7-8357F1CC0C4C}"/>
              </a:ext>
            </a:extLst>
          </p:cNvPr>
          <p:cNvPicPr>
            <a:picLocks noGrp="1" noChangeAspect="1"/>
          </p:cNvPicPr>
          <p:nvPr>
            <p:ph idx="1"/>
          </p:nvPr>
        </p:nvPicPr>
        <p:blipFill>
          <a:blip r:embed="rId2"/>
          <a:stretch>
            <a:fillRect/>
          </a:stretch>
        </p:blipFill>
        <p:spPr>
          <a:xfrm>
            <a:off x="514400" y="1916832"/>
            <a:ext cx="5144625" cy="3809128"/>
          </a:xfrm>
          <a:prstGeom prst="rect">
            <a:avLst/>
          </a:prstGeom>
        </p:spPr>
      </p:pic>
      <p:pic>
        <p:nvPicPr>
          <p:cNvPr id="5" name="Picture 4">
            <a:extLst>
              <a:ext uri="{FF2B5EF4-FFF2-40B4-BE49-F238E27FC236}">
                <a16:creationId xmlns:a16="http://schemas.microsoft.com/office/drawing/2014/main" id="{6F3B1927-87AF-42BE-8A3C-848859C76B37}"/>
              </a:ext>
            </a:extLst>
          </p:cNvPr>
          <p:cNvPicPr>
            <a:picLocks noChangeAspect="1"/>
          </p:cNvPicPr>
          <p:nvPr/>
        </p:nvPicPr>
        <p:blipFill>
          <a:blip r:embed="rId3"/>
          <a:stretch>
            <a:fillRect/>
          </a:stretch>
        </p:blipFill>
        <p:spPr>
          <a:xfrm>
            <a:off x="6140147" y="1629027"/>
            <a:ext cx="2519969" cy="4601024"/>
          </a:xfrm>
          <a:prstGeom prst="rect">
            <a:avLst/>
          </a:prstGeom>
        </p:spPr>
      </p:pic>
      <p:sp>
        <p:nvSpPr>
          <p:cNvPr id="6" name="Oval 5">
            <a:extLst>
              <a:ext uri="{FF2B5EF4-FFF2-40B4-BE49-F238E27FC236}">
                <a16:creationId xmlns:a16="http://schemas.microsoft.com/office/drawing/2014/main" id="{319B272D-A514-4EF2-B788-1DDC762F920A}"/>
              </a:ext>
            </a:extLst>
          </p:cNvPr>
          <p:cNvSpPr/>
          <p:nvPr/>
        </p:nvSpPr>
        <p:spPr>
          <a:xfrm>
            <a:off x="7668344" y="3068960"/>
            <a:ext cx="216024" cy="187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704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212976"/>
            <a:ext cx="3840088" cy="288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26" y="1412776"/>
            <a:ext cx="443355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659" y="323165"/>
            <a:ext cx="8369094" cy="646331"/>
          </a:xfrm>
          <a:prstGeom prst="rect">
            <a:avLst/>
          </a:prstGeom>
          <a:noFill/>
        </p:spPr>
        <p:txBody>
          <a:bodyPr wrap="square" rtlCol="0">
            <a:spAutoFit/>
          </a:bodyPr>
          <a:lstStyle/>
          <a:p>
            <a:pPr algn="ctr"/>
            <a:r>
              <a:rPr lang="en-GB" dirty="0" err="1">
                <a:latin typeface="Arial Rounded MT Bold" pitchFamily="34" charset="0"/>
              </a:rPr>
              <a:t>Calshot</a:t>
            </a:r>
            <a:r>
              <a:rPr lang="en-GB" dirty="0">
                <a:latin typeface="Arial Rounded MT Bold" pitchFamily="34" charset="0"/>
              </a:rPr>
              <a:t> Activity Centre is roughly an hour away from Mill </a:t>
            </a:r>
            <a:r>
              <a:rPr lang="en-GB" dirty="0" err="1">
                <a:latin typeface="Arial Rounded MT Bold" pitchFamily="34" charset="0"/>
              </a:rPr>
              <a:t>Rythe</a:t>
            </a:r>
            <a:r>
              <a:rPr lang="en-GB" dirty="0">
                <a:latin typeface="Arial Rounded MT Bold" pitchFamily="34" charset="0"/>
              </a:rPr>
              <a:t> Junior School near Southampton. </a:t>
            </a:r>
          </a:p>
        </p:txBody>
      </p:sp>
      <p:sp>
        <p:nvSpPr>
          <p:cNvPr id="5" name="TextBox 4"/>
          <p:cNvSpPr txBox="1"/>
          <p:nvPr/>
        </p:nvSpPr>
        <p:spPr>
          <a:xfrm>
            <a:off x="5223318" y="2090465"/>
            <a:ext cx="3480048" cy="923330"/>
          </a:xfrm>
          <a:prstGeom prst="rect">
            <a:avLst/>
          </a:prstGeom>
          <a:noFill/>
        </p:spPr>
        <p:txBody>
          <a:bodyPr wrap="square" rtlCol="0">
            <a:spAutoFit/>
          </a:bodyPr>
          <a:lstStyle/>
          <a:p>
            <a:pPr algn="ctr"/>
            <a:r>
              <a:rPr lang="en-GB" dirty="0">
                <a:latin typeface="Arial Rounded MT Bold" pitchFamily="34" charset="0"/>
              </a:rPr>
              <a:t>Many of the activities are based in old air craft hangers.</a:t>
            </a:r>
          </a:p>
        </p:txBody>
      </p:sp>
    </p:spTree>
    <p:extLst>
      <p:ext uri="{BB962C8B-B14F-4D97-AF65-F5344CB8AC3E}">
        <p14:creationId xmlns:p14="http://schemas.microsoft.com/office/powerpoint/2010/main" val="106608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82DD-ACC3-42CF-BB17-B1EB544CF09A}"/>
              </a:ext>
            </a:extLst>
          </p:cNvPr>
          <p:cNvSpPr>
            <a:spLocks noGrp="1"/>
          </p:cNvSpPr>
          <p:nvPr>
            <p:ph type="title"/>
          </p:nvPr>
        </p:nvSpPr>
        <p:spPr/>
        <p:txBody>
          <a:bodyPr/>
          <a:lstStyle/>
          <a:p>
            <a:r>
              <a:rPr lang="en-GB" dirty="0"/>
              <a:t>Beach visit &amp; explore </a:t>
            </a:r>
          </a:p>
        </p:txBody>
      </p:sp>
      <p:pic>
        <p:nvPicPr>
          <p:cNvPr id="4" name="Content Placeholder 3">
            <a:extLst>
              <a:ext uri="{FF2B5EF4-FFF2-40B4-BE49-F238E27FC236}">
                <a16:creationId xmlns:a16="http://schemas.microsoft.com/office/drawing/2014/main" id="{515AFE5F-8194-4F70-A478-6E0CEDEF7254}"/>
              </a:ext>
            </a:extLst>
          </p:cNvPr>
          <p:cNvPicPr>
            <a:picLocks noGrp="1" noChangeAspect="1"/>
          </p:cNvPicPr>
          <p:nvPr>
            <p:ph idx="1"/>
          </p:nvPr>
        </p:nvPicPr>
        <p:blipFill>
          <a:blip r:embed="rId2"/>
          <a:stretch>
            <a:fillRect/>
          </a:stretch>
        </p:blipFill>
        <p:spPr>
          <a:xfrm>
            <a:off x="4427984" y="3396005"/>
            <a:ext cx="4392488" cy="3150281"/>
          </a:xfrm>
          <a:prstGeom prst="rect">
            <a:avLst/>
          </a:prstGeom>
        </p:spPr>
      </p:pic>
      <p:pic>
        <p:nvPicPr>
          <p:cNvPr id="5" name="Picture 4">
            <a:extLst>
              <a:ext uri="{FF2B5EF4-FFF2-40B4-BE49-F238E27FC236}">
                <a16:creationId xmlns:a16="http://schemas.microsoft.com/office/drawing/2014/main" id="{95675AAB-CB39-4CD4-9ACA-9F55D410873E}"/>
              </a:ext>
            </a:extLst>
          </p:cNvPr>
          <p:cNvPicPr>
            <a:picLocks noChangeAspect="1"/>
          </p:cNvPicPr>
          <p:nvPr/>
        </p:nvPicPr>
        <p:blipFill>
          <a:blip r:embed="rId3"/>
          <a:stretch>
            <a:fillRect/>
          </a:stretch>
        </p:blipFill>
        <p:spPr>
          <a:xfrm>
            <a:off x="179512" y="1124744"/>
            <a:ext cx="4392488" cy="3266636"/>
          </a:xfrm>
          <a:prstGeom prst="rect">
            <a:avLst/>
          </a:prstGeom>
        </p:spPr>
      </p:pic>
      <p:pic>
        <p:nvPicPr>
          <p:cNvPr id="6" name="Picture 5">
            <a:extLst>
              <a:ext uri="{FF2B5EF4-FFF2-40B4-BE49-F238E27FC236}">
                <a16:creationId xmlns:a16="http://schemas.microsoft.com/office/drawing/2014/main" id="{E7A943CA-FC5E-48C6-9D8A-3B2C8997FAC7}"/>
              </a:ext>
            </a:extLst>
          </p:cNvPr>
          <p:cNvPicPr>
            <a:picLocks noChangeAspect="1"/>
          </p:cNvPicPr>
          <p:nvPr/>
        </p:nvPicPr>
        <p:blipFill>
          <a:blip r:embed="rId4"/>
          <a:stretch>
            <a:fillRect/>
          </a:stretch>
        </p:blipFill>
        <p:spPr>
          <a:xfrm>
            <a:off x="5220072" y="1513691"/>
            <a:ext cx="2282701" cy="2488741"/>
          </a:xfrm>
          <a:prstGeom prst="rect">
            <a:avLst/>
          </a:prstGeom>
        </p:spPr>
      </p:pic>
      <p:pic>
        <p:nvPicPr>
          <p:cNvPr id="7" name="Picture 6">
            <a:extLst>
              <a:ext uri="{FF2B5EF4-FFF2-40B4-BE49-F238E27FC236}">
                <a16:creationId xmlns:a16="http://schemas.microsoft.com/office/drawing/2014/main" id="{B235AB2D-55C4-4849-B7B5-A7CAC6421A9B}"/>
              </a:ext>
            </a:extLst>
          </p:cNvPr>
          <p:cNvPicPr>
            <a:picLocks noChangeAspect="1"/>
          </p:cNvPicPr>
          <p:nvPr/>
        </p:nvPicPr>
        <p:blipFill>
          <a:blip r:embed="rId5"/>
          <a:stretch>
            <a:fillRect/>
          </a:stretch>
        </p:blipFill>
        <p:spPr>
          <a:xfrm>
            <a:off x="323528" y="3831107"/>
            <a:ext cx="2170584" cy="2740291"/>
          </a:xfrm>
          <a:prstGeom prst="rect">
            <a:avLst/>
          </a:prstGeom>
        </p:spPr>
      </p:pic>
      <p:sp>
        <p:nvSpPr>
          <p:cNvPr id="8" name="Oval 7">
            <a:extLst>
              <a:ext uri="{FF2B5EF4-FFF2-40B4-BE49-F238E27FC236}">
                <a16:creationId xmlns:a16="http://schemas.microsoft.com/office/drawing/2014/main" id="{B2875593-FD88-4D34-9FDC-F22C38FA58D5}"/>
              </a:ext>
            </a:extLst>
          </p:cNvPr>
          <p:cNvSpPr/>
          <p:nvPr/>
        </p:nvSpPr>
        <p:spPr>
          <a:xfrm>
            <a:off x="2097194" y="2391733"/>
            <a:ext cx="314566" cy="317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D03E991-EF3A-4779-990D-098D589F6C3B}"/>
              </a:ext>
            </a:extLst>
          </p:cNvPr>
          <p:cNvPicPr>
            <a:picLocks noChangeAspect="1"/>
          </p:cNvPicPr>
          <p:nvPr/>
        </p:nvPicPr>
        <p:blipFill>
          <a:blip r:embed="rId6"/>
          <a:stretch>
            <a:fillRect/>
          </a:stretch>
        </p:blipFill>
        <p:spPr>
          <a:xfrm>
            <a:off x="4855277" y="4797152"/>
            <a:ext cx="529937" cy="497109"/>
          </a:xfrm>
          <a:prstGeom prst="rect">
            <a:avLst/>
          </a:prstGeom>
        </p:spPr>
      </p:pic>
    </p:spTree>
    <p:extLst>
      <p:ext uri="{BB962C8B-B14F-4D97-AF65-F5344CB8AC3E}">
        <p14:creationId xmlns:p14="http://schemas.microsoft.com/office/powerpoint/2010/main" val="1229429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085"/>
            <a:ext cx="8229600" cy="1143000"/>
          </a:xfrm>
        </p:spPr>
        <p:txBody>
          <a:bodyPr>
            <a:normAutofit/>
          </a:bodyPr>
          <a:lstStyle/>
          <a:p>
            <a:r>
              <a:rPr lang="en-GB" sz="2800" dirty="0">
                <a:latin typeface="Arial Rounded MT Bold" pitchFamily="34" charset="0"/>
              </a:rPr>
              <a:t>Team building &amp; problem solving  activities</a:t>
            </a:r>
          </a:p>
        </p:txBody>
      </p:sp>
      <p:pic>
        <p:nvPicPr>
          <p:cNvPr id="4" name="Picture 3">
            <a:extLst>
              <a:ext uri="{FF2B5EF4-FFF2-40B4-BE49-F238E27FC236}">
                <a16:creationId xmlns:a16="http://schemas.microsoft.com/office/drawing/2014/main" id="{3C358638-F4E7-46C7-A0DD-CE955189FA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11" y="1149086"/>
            <a:ext cx="4500821" cy="3375616"/>
          </a:xfrm>
          <a:prstGeom prst="rect">
            <a:avLst/>
          </a:prstGeom>
        </p:spPr>
      </p:pic>
      <p:pic>
        <p:nvPicPr>
          <p:cNvPr id="3" name="Picture 2">
            <a:extLst>
              <a:ext uri="{FF2B5EF4-FFF2-40B4-BE49-F238E27FC236}">
                <a16:creationId xmlns:a16="http://schemas.microsoft.com/office/drawing/2014/main" id="{5CF9CDC3-8D22-451E-898D-6CA9F8015E23}"/>
              </a:ext>
            </a:extLst>
          </p:cNvPr>
          <p:cNvPicPr>
            <a:picLocks noChangeAspect="1"/>
          </p:cNvPicPr>
          <p:nvPr/>
        </p:nvPicPr>
        <p:blipFill>
          <a:blip r:embed="rId3"/>
          <a:stretch>
            <a:fillRect/>
          </a:stretch>
        </p:blipFill>
        <p:spPr>
          <a:xfrm>
            <a:off x="5572695" y="1189745"/>
            <a:ext cx="3212094" cy="3891862"/>
          </a:xfrm>
          <a:prstGeom prst="rect">
            <a:avLst/>
          </a:prstGeom>
        </p:spPr>
      </p:pic>
      <p:pic>
        <p:nvPicPr>
          <p:cNvPr id="5" name="Picture 4">
            <a:extLst>
              <a:ext uri="{FF2B5EF4-FFF2-40B4-BE49-F238E27FC236}">
                <a16:creationId xmlns:a16="http://schemas.microsoft.com/office/drawing/2014/main" id="{F9C36970-6856-4FA3-B76E-3BA5B1374F1C}"/>
              </a:ext>
            </a:extLst>
          </p:cNvPr>
          <p:cNvPicPr>
            <a:picLocks noChangeAspect="1"/>
          </p:cNvPicPr>
          <p:nvPr/>
        </p:nvPicPr>
        <p:blipFill>
          <a:blip r:embed="rId4"/>
          <a:stretch>
            <a:fillRect/>
          </a:stretch>
        </p:blipFill>
        <p:spPr>
          <a:xfrm>
            <a:off x="2552418" y="3428999"/>
            <a:ext cx="2983409" cy="3305215"/>
          </a:xfrm>
          <a:prstGeom prst="rect">
            <a:avLst/>
          </a:prstGeom>
        </p:spPr>
      </p:pic>
    </p:spTree>
    <p:extLst>
      <p:ext uri="{BB962C8B-B14F-4D97-AF65-F5344CB8AC3E}">
        <p14:creationId xmlns:p14="http://schemas.microsoft.com/office/powerpoint/2010/main" val="897779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085"/>
            <a:ext cx="8229600" cy="1143000"/>
          </a:xfrm>
        </p:spPr>
        <p:txBody>
          <a:bodyPr>
            <a:normAutofit/>
          </a:bodyPr>
          <a:lstStyle/>
          <a:p>
            <a:r>
              <a:rPr lang="en-GB" sz="2800" dirty="0">
                <a:latin typeface="Arial Rounded MT Bold" pitchFamily="34" charset="0"/>
              </a:rPr>
              <a:t>Evening Activities</a:t>
            </a:r>
          </a:p>
        </p:txBody>
      </p:sp>
      <p:pic>
        <p:nvPicPr>
          <p:cNvPr id="8" name="Picture 7">
            <a:extLst>
              <a:ext uri="{FF2B5EF4-FFF2-40B4-BE49-F238E27FC236}">
                <a16:creationId xmlns:a16="http://schemas.microsoft.com/office/drawing/2014/main" id="{B15109C1-935D-41C2-A884-8786E4CC6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980728"/>
            <a:ext cx="4238962" cy="2808312"/>
          </a:xfrm>
          <a:prstGeom prst="rect">
            <a:avLst/>
          </a:prstGeom>
        </p:spPr>
      </p:pic>
      <p:pic>
        <p:nvPicPr>
          <p:cNvPr id="10" name="Picture 9">
            <a:extLst>
              <a:ext uri="{FF2B5EF4-FFF2-40B4-BE49-F238E27FC236}">
                <a16:creationId xmlns:a16="http://schemas.microsoft.com/office/drawing/2014/main" id="{9BB4445A-6DD5-47D2-B5BE-DA761A179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556792"/>
            <a:ext cx="4909185" cy="3068240"/>
          </a:xfrm>
          <a:prstGeom prst="rect">
            <a:avLst/>
          </a:prstGeom>
        </p:spPr>
      </p:pic>
      <p:sp>
        <p:nvSpPr>
          <p:cNvPr id="9" name="Rectangle 8">
            <a:extLst>
              <a:ext uri="{FF2B5EF4-FFF2-40B4-BE49-F238E27FC236}">
                <a16:creationId xmlns:a16="http://schemas.microsoft.com/office/drawing/2014/main" id="{322EC7F7-93CC-4625-B0D7-48AE5CD654DD}"/>
              </a:ext>
            </a:extLst>
          </p:cNvPr>
          <p:cNvSpPr/>
          <p:nvPr/>
        </p:nvSpPr>
        <p:spPr>
          <a:xfrm>
            <a:off x="251520" y="5301208"/>
            <a:ext cx="8568952" cy="646331"/>
          </a:xfrm>
          <a:prstGeom prst="rect">
            <a:avLst/>
          </a:prstGeom>
        </p:spPr>
        <p:txBody>
          <a:bodyPr wrap="square">
            <a:spAutoFit/>
          </a:bodyPr>
          <a:lstStyle/>
          <a:p>
            <a:r>
              <a:rPr lang="en-GB" dirty="0">
                <a:latin typeface="Arial Rounded MT Bold" pitchFamily="34" charset="0"/>
              </a:rPr>
              <a:t>We normally have a movie night on the last evening so children can relax together- and also because the children are exhausted! </a:t>
            </a:r>
          </a:p>
        </p:txBody>
      </p:sp>
    </p:spTree>
    <p:extLst>
      <p:ext uri="{BB962C8B-B14F-4D97-AF65-F5344CB8AC3E}">
        <p14:creationId xmlns:p14="http://schemas.microsoft.com/office/powerpoint/2010/main" val="2928016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052736"/>
            <a:ext cx="8229600" cy="4525963"/>
          </a:xfrm>
        </p:spPr>
        <p:txBody>
          <a:bodyPr>
            <a:normAutofit fontScale="85000" lnSpcReduction="20000"/>
          </a:bodyPr>
          <a:lstStyle/>
          <a:p>
            <a:pPr marL="0" indent="0">
              <a:buNone/>
            </a:pPr>
            <a:r>
              <a:rPr lang="en-GB" sz="3400" b="1" dirty="0">
                <a:latin typeface="Arial Rounded MT Bold" pitchFamily="34" charset="0"/>
              </a:rPr>
              <a:t>Clothes: </a:t>
            </a:r>
            <a:r>
              <a:rPr lang="en-GB" sz="3400" dirty="0">
                <a:latin typeface="Arial Rounded MT Bold" pitchFamily="34" charset="0"/>
              </a:rPr>
              <a:t>The</a:t>
            </a:r>
            <a:r>
              <a:rPr lang="en-GB" sz="3400" b="1" dirty="0">
                <a:latin typeface="Arial Rounded MT Bold" pitchFamily="34" charset="0"/>
              </a:rPr>
              <a:t> </a:t>
            </a:r>
            <a:r>
              <a:rPr lang="en-GB" sz="3400" dirty="0">
                <a:latin typeface="Arial Rounded MT Bold" pitchFamily="34" charset="0"/>
              </a:rPr>
              <a:t>activities are all very active so please don’t send your child with lots of new clothes! They do need lots of layers, warm clothes, a waterproof coat, gloves, a hat, wellington boots if possible and trainers. </a:t>
            </a:r>
          </a:p>
          <a:p>
            <a:pPr marL="0" indent="0">
              <a:buNone/>
            </a:pPr>
            <a:endParaRPr lang="en-GB" sz="3400" dirty="0">
              <a:latin typeface="Arial Rounded MT Bold" pitchFamily="34" charset="0"/>
            </a:endParaRPr>
          </a:p>
          <a:p>
            <a:pPr marL="0" indent="0">
              <a:buNone/>
            </a:pPr>
            <a:endParaRPr lang="en-GB" sz="3400" b="1" dirty="0">
              <a:latin typeface="Arial Rounded MT Bold" pitchFamily="34" charset="0"/>
            </a:endParaRPr>
          </a:p>
          <a:p>
            <a:pPr marL="0" indent="0">
              <a:buNone/>
            </a:pPr>
            <a:r>
              <a:rPr lang="en-GB" sz="3400" b="1" dirty="0">
                <a:latin typeface="Arial Rounded MT Bold" pitchFamily="34" charset="0"/>
              </a:rPr>
              <a:t>Gift Shop: </a:t>
            </a:r>
            <a:r>
              <a:rPr lang="en-GB" sz="3400" dirty="0">
                <a:latin typeface="Arial Rounded MT Bold" pitchFamily="34" charset="0"/>
              </a:rPr>
              <a:t>There is a small gift shop. It only sells a limited range of small items ranging from £1 for rubbers and pens to £5+ for a small teddy bear/ insulated mug.  </a:t>
            </a:r>
          </a:p>
          <a:p>
            <a:pPr marL="0" indent="0">
              <a:buNone/>
            </a:pPr>
            <a:endParaRPr lang="en-GB" sz="3400" dirty="0">
              <a:latin typeface="Arial Rounded MT Bold" pitchFamily="34" charset="0"/>
            </a:endParaRPr>
          </a:p>
          <a:p>
            <a:pPr marL="0" indent="0">
              <a:buNone/>
            </a:pPr>
            <a:endParaRPr lang="en-GB" sz="3400" dirty="0">
              <a:latin typeface="Arial Rounded MT Bold" pitchFamily="34" charset="0"/>
            </a:endParaRPr>
          </a:p>
          <a:p>
            <a:endParaRPr lang="en-GB" dirty="0"/>
          </a:p>
        </p:txBody>
      </p:sp>
    </p:spTree>
    <p:extLst>
      <p:ext uri="{BB962C8B-B14F-4D97-AF65-F5344CB8AC3E}">
        <p14:creationId xmlns:p14="http://schemas.microsoft.com/office/powerpoint/2010/main" val="109564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844824"/>
            <a:ext cx="5981235" cy="36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162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A2A9-17EC-4D08-A9C9-AAA2C11978A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DC801296-F499-48EC-9AF5-19B9B0AC4259}"/>
              </a:ext>
            </a:extLst>
          </p:cNvPr>
          <p:cNvPicPr>
            <a:picLocks noGrp="1" noChangeAspect="1"/>
          </p:cNvPicPr>
          <p:nvPr>
            <p:ph idx="1"/>
          </p:nvPr>
        </p:nvPicPr>
        <p:blipFill>
          <a:blip r:embed="rId2"/>
          <a:stretch>
            <a:fillRect/>
          </a:stretch>
        </p:blipFill>
        <p:spPr>
          <a:xfrm>
            <a:off x="323528" y="266112"/>
            <a:ext cx="8569390" cy="3697114"/>
          </a:xfrm>
          <a:prstGeom prst="rect">
            <a:avLst/>
          </a:prstGeom>
        </p:spPr>
      </p:pic>
      <p:pic>
        <p:nvPicPr>
          <p:cNvPr id="5" name="Picture 4">
            <a:extLst>
              <a:ext uri="{FF2B5EF4-FFF2-40B4-BE49-F238E27FC236}">
                <a16:creationId xmlns:a16="http://schemas.microsoft.com/office/drawing/2014/main" id="{2979A45D-D859-48D2-BA50-939C12A33D15}"/>
              </a:ext>
            </a:extLst>
          </p:cNvPr>
          <p:cNvPicPr>
            <a:picLocks noChangeAspect="1"/>
          </p:cNvPicPr>
          <p:nvPr/>
        </p:nvPicPr>
        <p:blipFill>
          <a:blip r:embed="rId3"/>
          <a:stretch>
            <a:fillRect/>
          </a:stretch>
        </p:blipFill>
        <p:spPr>
          <a:xfrm>
            <a:off x="323528" y="3481754"/>
            <a:ext cx="8593475" cy="3101608"/>
          </a:xfrm>
          <a:prstGeom prst="rect">
            <a:avLst/>
          </a:prstGeom>
        </p:spPr>
      </p:pic>
      <p:sp>
        <p:nvSpPr>
          <p:cNvPr id="6" name="Oval 5">
            <a:extLst>
              <a:ext uri="{FF2B5EF4-FFF2-40B4-BE49-F238E27FC236}">
                <a16:creationId xmlns:a16="http://schemas.microsoft.com/office/drawing/2014/main" id="{21767FC9-4630-4479-B99F-B39A991ADEC7}"/>
              </a:ext>
            </a:extLst>
          </p:cNvPr>
          <p:cNvSpPr/>
          <p:nvPr/>
        </p:nvSpPr>
        <p:spPr>
          <a:xfrm>
            <a:off x="5110542" y="4221087"/>
            <a:ext cx="253546" cy="272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7636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‘Average’ Day:</a:t>
            </a:r>
          </a:p>
        </p:txBody>
      </p:sp>
      <p:sp>
        <p:nvSpPr>
          <p:cNvPr id="3" name="Content Placeholder 2"/>
          <p:cNvSpPr>
            <a:spLocks noGrp="1"/>
          </p:cNvSpPr>
          <p:nvPr>
            <p:ph idx="1"/>
          </p:nvPr>
        </p:nvSpPr>
        <p:spPr>
          <a:xfrm>
            <a:off x="467544" y="1340768"/>
            <a:ext cx="8229600" cy="4525963"/>
          </a:xfrm>
        </p:spPr>
        <p:txBody>
          <a:bodyPr>
            <a:noAutofit/>
          </a:bodyPr>
          <a:lstStyle/>
          <a:p>
            <a:pPr marL="0" indent="0">
              <a:buNone/>
            </a:pPr>
            <a:r>
              <a:rPr lang="en-GB" sz="2000" b="1" dirty="0"/>
              <a:t>7.15 </a:t>
            </a:r>
            <a:r>
              <a:rPr lang="en-GB" sz="2000" dirty="0"/>
              <a:t> 	Get up and get ready for the day.</a:t>
            </a:r>
          </a:p>
          <a:p>
            <a:pPr marL="0" indent="0">
              <a:buNone/>
            </a:pPr>
            <a:r>
              <a:rPr lang="en-GB" sz="2000" b="1" dirty="0"/>
              <a:t>7.45</a:t>
            </a:r>
            <a:r>
              <a:rPr lang="en-GB" sz="2000" dirty="0"/>
              <a:t>   	Breakfast</a:t>
            </a:r>
          </a:p>
          <a:p>
            <a:pPr marL="0" indent="0">
              <a:buNone/>
            </a:pPr>
            <a:r>
              <a:rPr lang="en-GB" sz="2000" b="1" dirty="0"/>
              <a:t>9.00</a:t>
            </a:r>
            <a:r>
              <a:rPr lang="en-GB" sz="2000" dirty="0"/>
              <a:t>   	Activity 1 (forest orienteering)</a:t>
            </a:r>
          </a:p>
          <a:p>
            <a:pPr marL="0" indent="0">
              <a:buNone/>
            </a:pPr>
            <a:r>
              <a:rPr lang="en-GB" sz="2000" b="1" dirty="0"/>
              <a:t>10.45	</a:t>
            </a:r>
            <a:r>
              <a:rPr lang="en-GB" sz="2000" dirty="0"/>
              <a:t> Morning Break (get a drink and a biscuit)</a:t>
            </a:r>
          </a:p>
          <a:p>
            <a:pPr marL="0" indent="0">
              <a:buNone/>
            </a:pPr>
            <a:r>
              <a:rPr lang="en-GB" sz="2000" b="1" dirty="0"/>
              <a:t>11.00	</a:t>
            </a:r>
            <a:r>
              <a:rPr lang="en-GB" sz="2000" dirty="0"/>
              <a:t> Activity 2 (forest orienteering )</a:t>
            </a:r>
          </a:p>
          <a:p>
            <a:pPr marL="0" indent="0">
              <a:buNone/>
            </a:pPr>
            <a:r>
              <a:rPr lang="en-GB" sz="2000" b="1" dirty="0"/>
              <a:t>12.45	</a:t>
            </a:r>
            <a:r>
              <a:rPr lang="en-GB" sz="2000" dirty="0"/>
              <a:t> Lunch</a:t>
            </a:r>
          </a:p>
          <a:p>
            <a:pPr marL="0" indent="0">
              <a:buNone/>
            </a:pPr>
            <a:r>
              <a:rPr lang="en-GB" sz="2000" b="1" dirty="0"/>
              <a:t>1.45</a:t>
            </a:r>
            <a:r>
              <a:rPr lang="en-GB" sz="2000" dirty="0"/>
              <a:t> 	Activity 3 (Climb 1)</a:t>
            </a:r>
          </a:p>
          <a:p>
            <a:pPr marL="0" indent="0">
              <a:buNone/>
            </a:pPr>
            <a:r>
              <a:rPr lang="en-GB" sz="2000" b="1" dirty="0"/>
              <a:t>3.30</a:t>
            </a:r>
            <a:r>
              <a:rPr lang="en-GB" sz="2000" dirty="0"/>
              <a:t> 	Break </a:t>
            </a:r>
          </a:p>
          <a:p>
            <a:pPr marL="0" indent="0">
              <a:buNone/>
            </a:pPr>
            <a:r>
              <a:rPr lang="en-GB" sz="2000" b="1" dirty="0"/>
              <a:t>3.45</a:t>
            </a:r>
            <a:r>
              <a:rPr lang="en-GB" sz="2000" dirty="0"/>
              <a:t> 	Activity 4 (Ski 1)</a:t>
            </a:r>
          </a:p>
          <a:p>
            <a:pPr marL="0" indent="0">
              <a:buNone/>
            </a:pPr>
            <a:r>
              <a:rPr lang="en-GB" sz="2000" b="1" dirty="0"/>
              <a:t>5.30</a:t>
            </a:r>
            <a:r>
              <a:rPr lang="en-GB" sz="2000" dirty="0"/>
              <a:t> 	Dinner</a:t>
            </a:r>
          </a:p>
          <a:p>
            <a:pPr marL="0" indent="0">
              <a:buNone/>
            </a:pPr>
            <a:r>
              <a:rPr lang="en-GB" sz="2000" b="1" dirty="0"/>
              <a:t>7.00	</a:t>
            </a:r>
            <a:r>
              <a:rPr lang="en-GB" sz="2000" dirty="0"/>
              <a:t>Evening Activity  (Rushing rockets)</a:t>
            </a:r>
          </a:p>
          <a:p>
            <a:pPr marL="0" indent="0">
              <a:buNone/>
            </a:pPr>
            <a:r>
              <a:rPr lang="en-GB" sz="2000" b="1" dirty="0"/>
              <a:t>8.30	</a:t>
            </a:r>
            <a:r>
              <a:rPr lang="en-GB" sz="2000" dirty="0"/>
              <a:t>Back to the accommodation block</a:t>
            </a:r>
          </a:p>
          <a:p>
            <a:pPr marL="0" indent="0">
              <a:buNone/>
            </a:pPr>
            <a:r>
              <a:rPr lang="en-GB" sz="2000" b="1" dirty="0"/>
              <a:t>9.30	</a:t>
            </a:r>
            <a:r>
              <a:rPr lang="en-GB" sz="2000" dirty="0"/>
              <a:t>Bed time </a:t>
            </a:r>
          </a:p>
        </p:txBody>
      </p:sp>
    </p:spTree>
    <p:extLst>
      <p:ext uri="{BB962C8B-B14F-4D97-AF65-F5344CB8AC3E}">
        <p14:creationId xmlns:p14="http://schemas.microsoft.com/office/powerpoint/2010/main" val="229364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Accommodation &amp; wash facilities</a:t>
            </a:r>
          </a:p>
        </p:txBody>
      </p:sp>
      <p:sp>
        <p:nvSpPr>
          <p:cNvPr id="3" name="Content Placeholder 2"/>
          <p:cNvSpPr>
            <a:spLocks noGrp="1"/>
          </p:cNvSpPr>
          <p:nvPr>
            <p:ph idx="1"/>
          </p:nvPr>
        </p:nvSpPr>
        <p:spPr/>
        <p:txBody>
          <a:bodyPr/>
          <a:lstStyle/>
          <a:p>
            <a:pPr marL="0" indent="0">
              <a:buNone/>
            </a:pPr>
            <a:r>
              <a:rPr lang="en-GB" dirty="0"/>
              <a:t>Accommodation varies depending on group size and ratio of boys to girls..</a:t>
            </a:r>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AD90F2CB-D31C-4AB4-A158-D05E802EA6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98" y="2962163"/>
            <a:ext cx="3819038" cy="2546821"/>
          </a:xfrm>
          <a:prstGeom prst="rect">
            <a:avLst/>
          </a:prstGeom>
        </p:spPr>
      </p:pic>
      <p:pic>
        <p:nvPicPr>
          <p:cNvPr id="7" name="Picture 6">
            <a:extLst>
              <a:ext uri="{FF2B5EF4-FFF2-40B4-BE49-F238E27FC236}">
                <a16:creationId xmlns:a16="http://schemas.microsoft.com/office/drawing/2014/main" id="{4492EB7A-14CA-465A-BACC-B83678920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196" y="3402941"/>
            <a:ext cx="4247964" cy="2831976"/>
          </a:xfrm>
          <a:prstGeom prst="rect">
            <a:avLst/>
          </a:prstGeom>
        </p:spPr>
      </p:pic>
      <p:pic>
        <p:nvPicPr>
          <p:cNvPr id="9" name="Picture 8">
            <a:extLst>
              <a:ext uri="{FF2B5EF4-FFF2-40B4-BE49-F238E27FC236}">
                <a16:creationId xmlns:a16="http://schemas.microsoft.com/office/drawing/2014/main" id="{BBCD8A76-F589-4F60-B2D7-698A9FD8B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418136"/>
            <a:ext cx="2165226" cy="2165226"/>
          </a:xfrm>
          <a:prstGeom prst="rect">
            <a:avLst/>
          </a:prstGeom>
        </p:spPr>
      </p:pic>
    </p:spTree>
    <p:extLst>
      <p:ext uri="{BB962C8B-B14F-4D97-AF65-F5344CB8AC3E}">
        <p14:creationId xmlns:p14="http://schemas.microsoft.com/office/powerpoint/2010/main" val="39197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DE977-56E3-4515-9E4E-0C08492FAFE9}"/>
              </a:ext>
            </a:extLst>
          </p:cNvPr>
          <p:cNvSpPr>
            <a:spLocks noGrp="1"/>
          </p:cNvSpPr>
          <p:nvPr>
            <p:ph type="title"/>
          </p:nvPr>
        </p:nvSpPr>
        <p:spPr/>
        <p:txBody>
          <a:bodyPr/>
          <a:lstStyle/>
          <a:p>
            <a:r>
              <a:rPr lang="en-GB" dirty="0"/>
              <a:t>Groups &amp; Instructors</a:t>
            </a:r>
          </a:p>
        </p:txBody>
      </p:sp>
      <p:sp>
        <p:nvSpPr>
          <p:cNvPr id="4" name="Rectangle 3">
            <a:extLst>
              <a:ext uri="{FF2B5EF4-FFF2-40B4-BE49-F238E27FC236}">
                <a16:creationId xmlns:a16="http://schemas.microsoft.com/office/drawing/2014/main" id="{6A760148-F87D-4513-BE60-AE49699B0386}"/>
              </a:ext>
            </a:extLst>
          </p:cNvPr>
          <p:cNvSpPr/>
          <p:nvPr/>
        </p:nvSpPr>
        <p:spPr>
          <a:xfrm>
            <a:off x="457200" y="1591702"/>
            <a:ext cx="7931224" cy="4893647"/>
          </a:xfrm>
          <a:prstGeom prst="rect">
            <a:avLst/>
          </a:prstGeom>
        </p:spPr>
        <p:txBody>
          <a:bodyPr wrap="square">
            <a:spAutoFit/>
          </a:bodyPr>
          <a:lstStyle/>
          <a:p>
            <a:r>
              <a:rPr lang="en-GB" sz="2400" dirty="0">
                <a:solidFill>
                  <a:srgbClr val="002060"/>
                </a:solidFill>
                <a:latin typeface="MyriadPro-Light"/>
              </a:rPr>
              <a:t>Day groups are roughly split into groups of around 8-10 children. One adult from school will be assigned to this group and they will have one instructor (in most cases) for the duration of the week across the different activities. </a:t>
            </a:r>
          </a:p>
          <a:p>
            <a:endParaRPr lang="en-GB" sz="2400" dirty="0">
              <a:solidFill>
                <a:srgbClr val="002060"/>
              </a:solidFill>
              <a:latin typeface="MyriadPro-Light"/>
            </a:endParaRPr>
          </a:p>
          <a:p>
            <a:r>
              <a:rPr lang="en-GB" sz="2400" dirty="0">
                <a:solidFill>
                  <a:srgbClr val="002060"/>
                </a:solidFill>
                <a:latin typeface="MyriadPro-Light"/>
              </a:rPr>
              <a:t>Instructors at Hampshire Outdoor Centres are highly experienced and undergo rigorous training to ensure the physical and emotional safety of participants. </a:t>
            </a:r>
          </a:p>
          <a:p>
            <a:endParaRPr lang="en-GB" sz="2400" dirty="0">
              <a:solidFill>
                <a:srgbClr val="002060"/>
              </a:solidFill>
              <a:latin typeface="MyriadPro-Light"/>
            </a:endParaRPr>
          </a:p>
          <a:p>
            <a:r>
              <a:rPr lang="en-GB" sz="2400" dirty="0">
                <a:solidFill>
                  <a:srgbClr val="002060"/>
                </a:solidFill>
                <a:latin typeface="MyriadPro-Light"/>
              </a:rPr>
              <a:t>All centres operate a ‘Challenge by Choice’ ethos. Instructors will encourage students to extend themselves and focus on working effectively with others. </a:t>
            </a:r>
            <a:r>
              <a:rPr lang="en-GB" sz="2400" b="1" u="sng" dirty="0">
                <a:solidFill>
                  <a:srgbClr val="002060"/>
                </a:solidFill>
                <a:latin typeface="MyriadPro-Light"/>
              </a:rPr>
              <a:t>No one will ever be forced to take part. </a:t>
            </a:r>
            <a:endParaRPr lang="en-GB" sz="2400" b="1" u="sng" dirty="0">
              <a:solidFill>
                <a:srgbClr val="002060"/>
              </a:solidFill>
            </a:endParaRPr>
          </a:p>
        </p:txBody>
      </p:sp>
    </p:spTree>
    <p:extLst>
      <p:ext uri="{BB962C8B-B14F-4D97-AF65-F5344CB8AC3E}">
        <p14:creationId xmlns:p14="http://schemas.microsoft.com/office/powerpoint/2010/main" val="272729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a:t>
            </a:r>
          </a:p>
        </p:txBody>
      </p:sp>
      <p:sp>
        <p:nvSpPr>
          <p:cNvPr id="3" name="Content Placeholder 2"/>
          <p:cNvSpPr>
            <a:spLocks noGrp="1"/>
          </p:cNvSpPr>
          <p:nvPr>
            <p:ph idx="1"/>
          </p:nvPr>
        </p:nvSpPr>
        <p:spPr/>
        <p:txBody>
          <a:bodyPr/>
          <a:lstStyle/>
          <a:p>
            <a:pPr marL="0" indent="0">
              <a:buNone/>
            </a:pPr>
            <a:r>
              <a:rPr lang="en-GB" sz="2800" dirty="0">
                <a:solidFill>
                  <a:srgbClr val="002060"/>
                </a:solidFill>
              </a:rPr>
              <a:t>Children have opportunity to have three cooked meals a day as well as snacks and drinks throughout the day</a:t>
            </a:r>
            <a:r>
              <a:rPr lang="en-GB" dirty="0">
                <a:solidFill>
                  <a:srgbClr val="002060"/>
                </a:solidFill>
              </a:rPr>
              <a:t>.</a:t>
            </a:r>
          </a:p>
          <a:p>
            <a:pPr marL="0" indent="0">
              <a:buNone/>
            </a:pPr>
            <a:endParaRPr lang="en-GB" dirty="0">
              <a:solidFill>
                <a:srgbClr val="002060"/>
              </a:solidFill>
            </a:endParaRPr>
          </a:p>
          <a:p>
            <a:pPr marL="0" indent="0">
              <a:buNone/>
            </a:pPr>
            <a:r>
              <a:rPr lang="en-GB" sz="1600" dirty="0">
                <a:solidFill>
                  <a:srgbClr val="002060"/>
                </a:solidFill>
              </a:rPr>
              <a:t>At breakfast, toast, jams, marmite,</a:t>
            </a:r>
            <a:br>
              <a:rPr lang="en-GB" sz="1600" dirty="0">
                <a:solidFill>
                  <a:srgbClr val="002060"/>
                </a:solidFill>
              </a:rPr>
            </a:br>
            <a:r>
              <a:rPr lang="en-GB" sz="1600" dirty="0">
                <a:solidFill>
                  <a:srgbClr val="002060"/>
                </a:solidFill>
              </a:rPr>
              <a:t>cereals, yoghurts &amp; fresh fruit are</a:t>
            </a:r>
            <a:br>
              <a:rPr lang="en-GB" sz="1600" dirty="0">
                <a:solidFill>
                  <a:srgbClr val="002060"/>
                </a:solidFill>
              </a:rPr>
            </a:br>
            <a:r>
              <a:rPr lang="en-GB" sz="1600" dirty="0">
                <a:solidFill>
                  <a:srgbClr val="002060"/>
                </a:solidFill>
              </a:rPr>
              <a:t>available in addition to the cooked </a:t>
            </a:r>
            <a:br>
              <a:rPr lang="en-GB" sz="1600" dirty="0">
                <a:solidFill>
                  <a:srgbClr val="002060"/>
                </a:solidFill>
              </a:rPr>
            </a:br>
            <a:r>
              <a:rPr lang="en-GB" sz="1600" dirty="0">
                <a:solidFill>
                  <a:srgbClr val="002060"/>
                </a:solidFill>
              </a:rPr>
              <a:t>choices.</a:t>
            </a:r>
          </a:p>
          <a:p>
            <a:pPr marL="0" indent="0">
              <a:buNone/>
            </a:pPr>
            <a:endParaRPr lang="en-GB" sz="1600" dirty="0">
              <a:solidFill>
                <a:srgbClr val="002060"/>
              </a:solidFill>
            </a:endParaRPr>
          </a:p>
          <a:p>
            <a:pPr marL="0" indent="0">
              <a:buNone/>
            </a:pPr>
            <a:r>
              <a:rPr lang="en-GB" sz="1600" dirty="0">
                <a:solidFill>
                  <a:srgbClr val="002060"/>
                </a:solidFill>
              </a:rPr>
              <a:t>At lunchtime &amp; dinner time, there is a </a:t>
            </a:r>
            <a:br>
              <a:rPr lang="en-GB" sz="1600" dirty="0">
                <a:solidFill>
                  <a:srgbClr val="002060"/>
                </a:solidFill>
              </a:rPr>
            </a:br>
            <a:r>
              <a:rPr lang="en-GB" sz="1600" dirty="0">
                <a:solidFill>
                  <a:srgbClr val="002060"/>
                </a:solidFill>
              </a:rPr>
              <a:t>salad bar available in addition to the hot </a:t>
            </a:r>
            <a:br>
              <a:rPr lang="en-GB" sz="1600" dirty="0">
                <a:solidFill>
                  <a:srgbClr val="002060"/>
                </a:solidFill>
              </a:rPr>
            </a:br>
            <a:r>
              <a:rPr lang="en-GB" sz="1600" dirty="0">
                <a:solidFill>
                  <a:srgbClr val="002060"/>
                </a:solidFill>
              </a:rPr>
              <a:t>choices that normally includes cheese,</a:t>
            </a:r>
            <a:br>
              <a:rPr lang="en-GB" sz="1600" dirty="0">
                <a:solidFill>
                  <a:srgbClr val="002060"/>
                </a:solidFill>
              </a:rPr>
            </a:br>
            <a:r>
              <a:rPr lang="en-GB" sz="1600" dirty="0">
                <a:solidFill>
                  <a:srgbClr val="002060"/>
                </a:solidFill>
              </a:rPr>
              <a:t>ham slices along with salad items.</a:t>
            </a:r>
          </a:p>
          <a:p>
            <a:pPr marL="0" indent="0">
              <a:buNone/>
            </a:pPr>
            <a:r>
              <a:rPr lang="en-GB" sz="1600" dirty="0">
                <a:solidFill>
                  <a:srgbClr val="002060"/>
                </a:solidFill>
              </a:rPr>
              <a:t>Jacket potatoes are normally available </a:t>
            </a:r>
            <a:br>
              <a:rPr lang="en-GB" sz="1600" dirty="0">
                <a:solidFill>
                  <a:srgbClr val="002060"/>
                </a:solidFill>
              </a:rPr>
            </a:br>
            <a:r>
              <a:rPr lang="en-GB" sz="1600" dirty="0">
                <a:solidFill>
                  <a:srgbClr val="002060"/>
                </a:solidFill>
              </a:rPr>
              <a:t>as  an alternative to the main choices. </a:t>
            </a:r>
          </a:p>
        </p:txBody>
      </p:sp>
      <p:pic>
        <p:nvPicPr>
          <p:cNvPr id="5" name="Picture 4">
            <a:extLst>
              <a:ext uri="{FF2B5EF4-FFF2-40B4-BE49-F238E27FC236}">
                <a16:creationId xmlns:a16="http://schemas.microsoft.com/office/drawing/2014/main" id="{EFD3C405-7A5B-4448-994C-0EE229993C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0637" y="2749103"/>
            <a:ext cx="4746163" cy="3559622"/>
          </a:xfrm>
          <a:prstGeom prst="rect">
            <a:avLst/>
          </a:prstGeom>
        </p:spPr>
      </p:pic>
    </p:spTree>
    <p:extLst>
      <p:ext uri="{BB962C8B-B14F-4D97-AF65-F5344CB8AC3E}">
        <p14:creationId xmlns:p14="http://schemas.microsoft.com/office/powerpoint/2010/main" val="101837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Medical or other concerns</a:t>
            </a:r>
          </a:p>
        </p:txBody>
      </p:sp>
      <p:sp>
        <p:nvSpPr>
          <p:cNvPr id="3" name="Content Placeholder 2"/>
          <p:cNvSpPr>
            <a:spLocks noGrp="1"/>
          </p:cNvSpPr>
          <p:nvPr>
            <p:ph idx="1"/>
          </p:nvPr>
        </p:nvSpPr>
        <p:spPr>
          <a:xfrm>
            <a:off x="457447" y="1268760"/>
            <a:ext cx="8229600" cy="4525963"/>
          </a:xfrm>
        </p:spPr>
        <p:txBody>
          <a:bodyPr>
            <a:normAutofit fontScale="92500" lnSpcReduction="20000"/>
          </a:bodyPr>
          <a:lstStyle/>
          <a:p>
            <a:pPr marL="0" indent="0">
              <a:buNone/>
            </a:pPr>
            <a:r>
              <a:rPr lang="en-GB" sz="2600" dirty="0">
                <a:solidFill>
                  <a:srgbClr val="002060"/>
                </a:solidFill>
              </a:rPr>
              <a:t>We have dealt with all sorts over the years. </a:t>
            </a:r>
            <a:br>
              <a:rPr lang="en-GB" sz="2600" dirty="0">
                <a:solidFill>
                  <a:srgbClr val="002060"/>
                </a:solidFill>
              </a:rPr>
            </a:br>
            <a:endParaRPr lang="en-GB" sz="2600" dirty="0">
              <a:solidFill>
                <a:srgbClr val="002060"/>
              </a:solidFill>
            </a:endParaRPr>
          </a:p>
          <a:p>
            <a:pPr marL="0" indent="0">
              <a:buNone/>
            </a:pPr>
            <a:r>
              <a:rPr lang="en-GB" sz="2600" dirty="0">
                <a:solidFill>
                  <a:srgbClr val="002060"/>
                </a:solidFill>
              </a:rPr>
              <a:t>Some of you may have particular concerns about your child. Please just make us aware – finding out a child sleepwalks after they have selected the top bunk, or has night terrors and is in a room with the most nervous child in the year group is not helpful! An online medical form will be sent out to you prior to the trip for you to complete detailed instructions for us. </a:t>
            </a:r>
          </a:p>
          <a:p>
            <a:pPr marL="0" indent="0">
              <a:buNone/>
            </a:pPr>
            <a:endParaRPr lang="en-GB" sz="2600" dirty="0">
              <a:solidFill>
                <a:srgbClr val="002060"/>
              </a:solidFill>
            </a:endParaRPr>
          </a:p>
          <a:p>
            <a:pPr marL="0" indent="0">
              <a:buNone/>
            </a:pPr>
            <a:r>
              <a:rPr lang="en-GB" sz="2600" dirty="0">
                <a:solidFill>
                  <a:srgbClr val="002060"/>
                </a:solidFill>
              </a:rPr>
              <a:t>There will be ample time to accommodate these things but if you have a particular concern that is affecting your decision then please email the school and someone will be able to contact you to discuss. </a:t>
            </a:r>
          </a:p>
          <a:p>
            <a:pPr marL="0" indent="0">
              <a:buNone/>
            </a:pPr>
            <a:endParaRPr lang="en-GB" dirty="0">
              <a:solidFill>
                <a:srgbClr val="002060"/>
              </a:solidFill>
            </a:endParaRPr>
          </a:p>
        </p:txBody>
      </p:sp>
    </p:spTree>
    <p:extLst>
      <p:ext uri="{BB962C8B-B14F-4D97-AF65-F5344CB8AC3E}">
        <p14:creationId xmlns:p14="http://schemas.microsoft.com/office/powerpoint/2010/main" val="244036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BA452-C348-4B61-B478-53B14EB85B68}"/>
              </a:ext>
            </a:extLst>
          </p:cNvPr>
          <p:cNvSpPr>
            <a:spLocks noGrp="1"/>
          </p:cNvSpPr>
          <p:nvPr>
            <p:ph type="title"/>
          </p:nvPr>
        </p:nvSpPr>
        <p:spPr/>
        <p:txBody>
          <a:bodyPr/>
          <a:lstStyle/>
          <a:p>
            <a:r>
              <a:rPr lang="en-GB" dirty="0">
                <a:latin typeface="Arial Rounded MT Bold" pitchFamily="34" charset="0"/>
              </a:rPr>
              <a:t>The Activities:</a:t>
            </a:r>
            <a:endParaRPr lang="en-GB" dirty="0"/>
          </a:p>
        </p:txBody>
      </p:sp>
      <p:pic>
        <p:nvPicPr>
          <p:cNvPr id="5" name="Content Placeholder 4">
            <a:extLst>
              <a:ext uri="{FF2B5EF4-FFF2-40B4-BE49-F238E27FC236}">
                <a16:creationId xmlns:a16="http://schemas.microsoft.com/office/drawing/2014/main" id="{BDE0D165-9D65-4162-8F93-45658AFEB92E}"/>
              </a:ext>
            </a:extLst>
          </p:cNvPr>
          <p:cNvPicPr>
            <a:picLocks noGrp="1" noChangeAspect="1"/>
          </p:cNvPicPr>
          <p:nvPr>
            <p:ph idx="1"/>
          </p:nvPr>
        </p:nvPicPr>
        <p:blipFill>
          <a:blip r:embed="rId2"/>
          <a:stretch>
            <a:fillRect/>
          </a:stretch>
        </p:blipFill>
        <p:spPr>
          <a:xfrm>
            <a:off x="251520" y="1340768"/>
            <a:ext cx="4680520" cy="3348614"/>
          </a:xfrm>
          <a:prstGeom prst="rect">
            <a:avLst/>
          </a:prstGeom>
        </p:spPr>
      </p:pic>
      <p:pic>
        <p:nvPicPr>
          <p:cNvPr id="6" name="Picture 5">
            <a:extLst>
              <a:ext uri="{FF2B5EF4-FFF2-40B4-BE49-F238E27FC236}">
                <a16:creationId xmlns:a16="http://schemas.microsoft.com/office/drawing/2014/main" id="{D44AA4CD-C9DB-403D-A175-48E62450616C}"/>
              </a:ext>
            </a:extLst>
          </p:cNvPr>
          <p:cNvPicPr>
            <a:picLocks noChangeAspect="1"/>
          </p:cNvPicPr>
          <p:nvPr/>
        </p:nvPicPr>
        <p:blipFill>
          <a:blip r:embed="rId3"/>
          <a:stretch>
            <a:fillRect/>
          </a:stretch>
        </p:blipFill>
        <p:spPr>
          <a:xfrm>
            <a:off x="4316477" y="3429000"/>
            <a:ext cx="4346732" cy="3108774"/>
          </a:xfrm>
          <a:prstGeom prst="rect">
            <a:avLst/>
          </a:prstGeom>
        </p:spPr>
      </p:pic>
      <p:sp>
        <p:nvSpPr>
          <p:cNvPr id="3" name="Oval 2">
            <a:extLst>
              <a:ext uri="{FF2B5EF4-FFF2-40B4-BE49-F238E27FC236}">
                <a16:creationId xmlns:a16="http://schemas.microsoft.com/office/drawing/2014/main" id="{C4253B02-A63D-47E0-9F51-434842DCAEBB}"/>
              </a:ext>
            </a:extLst>
          </p:cNvPr>
          <p:cNvSpPr/>
          <p:nvPr/>
        </p:nvSpPr>
        <p:spPr>
          <a:xfrm>
            <a:off x="3984528" y="1628800"/>
            <a:ext cx="663898" cy="619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115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350362"/>
            <a:ext cx="8229600" cy="912168"/>
          </a:xfrm>
        </p:spPr>
        <p:txBody>
          <a:bodyPr>
            <a:normAutofit fontScale="90000"/>
          </a:bodyPr>
          <a:lstStyle/>
          <a:p>
            <a:r>
              <a:rPr lang="en-GB" sz="3200" dirty="0">
                <a:latin typeface="Arial Rounded MT Bold" pitchFamily="34" charset="0"/>
              </a:rPr>
              <a:t>Team Swing</a:t>
            </a:r>
            <a:br>
              <a:rPr lang="en-GB" sz="3200" dirty="0">
                <a:latin typeface="Arial Rounded MT Bold" pitchFamily="34" charset="0"/>
              </a:rPr>
            </a:br>
            <a:endParaRPr lang="en-GB" sz="3200" dirty="0">
              <a:latin typeface="Arial Rounded MT Bold" pitchFamily="34" charset="0"/>
            </a:endParaRPr>
          </a:p>
        </p:txBody>
      </p:sp>
      <p:sp>
        <p:nvSpPr>
          <p:cNvPr id="5" name="TextBox 4"/>
          <p:cNvSpPr txBox="1"/>
          <p:nvPr/>
        </p:nvSpPr>
        <p:spPr>
          <a:xfrm>
            <a:off x="4932040" y="1628800"/>
            <a:ext cx="3600400" cy="2308324"/>
          </a:xfrm>
          <a:prstGeom prst="rect">
            <a:avLst/>
          </a:prstGeom>
          <a:noFill/>
        </p:spPr>
        <p:txBody>
          <a:bodyPr wrap="square" rtlCol="0">
            <a:spAutoFit/>
          </a:bodyPr>
          <a:lstStyle/>
          <a:p>
            <a:pPr algn="ctr"/>
            <a:r>
              <a:rPr lang="en-GB" dirty="0">
                <a:latin typeface="Arial Rounded MT Bold" pitchFamily="34" charset="0"/>
              </a:rPr>
              <a:t>The activities are led by </a:t>
            </a:r>
            <a:r>
              <a:rPr lang="en-GB" dirty="0" err="1">
                <a:latin typeface="Arial Rounded MT Bold" pitchFamily="34" charset="0"/>
              </a:rPr>
              <a:t>Calshot</a:t>
            </a:r>
            <a:r>
              <a:rPr lang="en-GB" dirty="0">
                <a:latin typeface="Arial Rounded MT Bold" pitchFamily="34" charset="0"/>
              </a:rPr>
              <a:t> Activity Centre staff who are fully trained and qualified to lead children.</a:t>
            </a:r>
          </a:p>
          <a:p>
            <a:pPr algn="ctr"/>
            <a:endParaRPr lang="en-GB" dirty="0">
              <a:latin typeface="Arial Rounded MT Bold" pitchFamily="34" charset="0"/>
            </a:endParaRPr>
          </a:p>
          <a:p>
            <a:pPr algn="ctr"/>
            <a:r>
              <a:rPr lang="en-GB" dirty="0">
                <a:latin typeface="Arial Rounded MT Bold" pitchFamily="34" charset="0"/>
              </a:rPr>
              <a:t> Staff from the school are with each group in a supporting role. </a:t>
            </a:r>
          </a:p>
        </p:txBody>
      </p:sp>
      <p:pic>
        <p:nvPicPr>
          <p:cNvPr id="6" name="Picture 5">
            <a:extLst>
              <a:ext uri="{FF2B5EF4-FFF2-40B4-BE49-F238E27FC236}">
                <a16:creationId xmlns:a16="http://schemas.microsoft.com/office/drawing/2014/main" id="{B1324F75-19ED-49D4-9488-9A4E30F7D7FF}"/>
              </a:ext>
            </a:extLst>
          </p:cNvPr>
          <p:cNvPicPr>
            <a:picLocks noChangeAspect="1"/>
          </p:cNvPicPr>
          <p:nvPr/>
        </p:nvPicPr>
        <p:blipFill>
          <a:blip r:embed="rId2"/>
          <a:stretch>
            <a:fillRect/>
          </a:stretch>
        </p:blipFill>
        <p:spPr>
          <a:xfrm>
            <a:off x="395536" y="1143001"/>
            <a:ext cx="2646949" cy="4302224"/>
          </a:xfrm>
          <a:prstGeom prst="rect">
            <a:avLst/>
          </a:prstGeom>
        </p:spPr>
      </p:pic>
      <p:pic>
        <p:nvPicPr>
          <p:cNvPr id="7" name="Picture 6">
            <a:extLst>
              <a:ext uri="{FF2B5EF4-FFF2-40B4-BE49-F238E27FC236}">
                <a16:creationId xmlns:a16="http://schemas.microsoft.com/office/drawing/2014/main" id="{64169371-0957-4658-B446-37F953DACBCD}"/>
              </a:ext>
            </a:extLst>
          </p:cNvPr>
          <p:cNvPicPr>
            <a:picLocks noChangeAspect="1"/>
          </p:cNvPicPr>
          <p:nvPr/>
        </p:nvPicPr>
        <p:blipFill>
          <a:blip r:embed="rId3"/>
          <a:stretch>
            <a:fillRect/>
          </a:stretch>
        </p:blipFill>
        <p:spPr>
          <a:xfrm>
            <a:off x="1377160" y="3937124"/>
            <a:ext cx="4713382" cy="2808864"/>
          </a:xfrm>
          <a:prstGeom prst="rect">
            <a:avLst/>
          </a:prstGeom>
        </p:spPr>
      </p:pic>
    </p:spTree>
    <p:extLst>
      <p:ext uri="{BB962C8B-B14F-4D97-AF65-F5344CB8AC3E}">
        <p14:creationId xmlns:p14="http://schemas.microsoft.com/office/powerpoint/2010/main" val="2401912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657</Words>
  <Application>Microsoft Office PowerPoint</Application>
  <PresentationFormat>On-screen Show (4:3)</PresentationFormat>
  <Paragraphs>62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Rounded MT Bold</vt:lpstr>
      <vt:lpstr>Calibri</vt:lpstr>
      <vt:lpstr>MyriadPro-Light</vt:lpstr>
      <vt:lpstr>Office Theme</vt:lpstr>
      <vt:lpstr>PowerPoint Presentation</vt:lpstr>
      <vt:lpstr>PowerPoint Presentation</vt:lpstr>
      <vt:lpstr>The ‘Average’ Day:</vt:lpstr>
      <vt:lpstr>Accommodation &amp; wash facilities</vt:lpstr>
      <vt:lpstr>Groups &amp; Instructors</vt:lpstr>
      <vt:lpstr>Food</vt:lpstr>
      <vt:lpstr>Medical or other concerns</vt:lpstr>
      <vt:lpstr>The Activities:</vt:lpstr>
      <vt:lpstr>Team Swing </vt:lpstr>
      <vt:lpstr>Archery</vt:lpstr>
      <vt:lpstr>Abseiling</vt:lpstr>
      <vt:lpstr>Snowboarding (new 2022)</vt:lpstr>
      <vt:lpstr>Cycling in the Velodrome</vt:lpstr>
      <vt:lpstr>Skiing</vt:lpstr>
      <vt:lpstr>Ringos</vt:lpstr>
      <vt:lpstr>Climbing</vt:lpstr>
      <vt:lpstr>Crate Stack</vt:lpstr>
      <vt:lpstr>Peg Pole (new 2022)</vt:lpstr>
      <vt:lpstr>High Ropes (new 2022)</vt:lpstr>
      <vt:lpstr>Beach visit &amp; explore </vt:lpstr>
      <vt:lpstr>Team building &amp; problem solving  activities</vt:lpstr>
      <vt:lpstr>Evening Activities</vt:lpstr>
      <vt:lpstr>PowerPoint Presentation</vt:lpstr>
      <vt:lpstr>PowerPoint Presentation</vt:lpstr>
      <vt:lpstr>PowerPoint Presentation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 User</dc:creator>
  <cp:lastModifiedBy>Donna Maxwell</cp:lastModifiedBy>
  <cp:revision>35</cp:revision>
  <dcterms:created xsi:type="dcterms:W3CDTF">2014-10-18T14:01:34Z</dcterms:created>
  <dcterms:modified xsi:type="dcterms:W3CDTF">2023-03-30T11:37:39Z</dcterms:modified>
</cp:coreProperties>
</file>