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58" r:id="rId5"/>
    <p:sldId id="259" r:id="rId6"/>
    <p:sldId id="261" r:id="rId7"/>
    <p:sldId id="262" r:id="rId8"/>
    <p:sldId id="277"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p:restoredTop sz="94674"/>
  </p:normalViewPr>
  <p:slideViewPr>
    <p:cSldViewPr>
      <p:cViewPr varScale="1">
        <p:scale>
          <a:sx n="94" d="100"/>
          <a:sy n="94" d="100"/>
        </p:scale>
        <p:origin x="157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EB0021-5515-4DF5-A452-0A0574638B17}"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en-GB"/>
        </a:p>
      </dgm:t>
    </dgm:pt>
    <dgm:pt modelId="{E8E1BE8F-FDAB-4088-A14E-C7EB567E4DB5}">
      <dgm:prSet phldrT="[Text]"/>
      <dgm:spPr/>
      <dgm:t>
        <a:bodyPr/>
        <a:lstStyle/>
        <a:p>
          <a:r>
            <a:rPr lang="en-GB" dirty="0"/>
            <a:t>1) How does your school know if children need extra help?</a:t>
          </a:r>
        </a:p>
      </dgm:t>
      <dgm:extLst/>
    </dgm:pt>
    <dgm:pt modelId="{DB3B4016-9B1F-466A-9FBB-BA8E2ECAE67C}" type="parTrans" cxnId="{81EF11B8-A240-4F31-9FE4-0E0A1A262B4C}">
      <dgm:prSet/>
      <dgm:spPr/>
      <dgm:t>
        <a:bodyPr/>
        <a:lstStyle/>
        <a:p>
          <a:endParaRPr lang="en-GB"/>
        </a:p>
      </dgm:t>
    </dgm:pt>
    <dgm:pt modelId="{D150176E-9791-42A6-8F81-54CD58170F21}" type="sibTrans" cxnId="{81EF11B8-A240-4F31-9FE4-0E0A1A262B4C}">
      <dgm:prSet/>
      <dgm:spPr/>
      <dgm:t>
        <a:bodyPr/>
        <a:lstStyle/>
        <a:p>
          <a:endParaRPr lang="en-GB"/>
        </a:p>
      </dgm:t>
    </dgm:pt>
    <dgm:pt modelId="{D0EE9971-BB1A-4ED9-9BEA-FDA4A3170027}">
      <dgm:prSet phldrT="[Text]"/>
      <dgm:spPr/>
      <dgm:t>
        <a:bodyPr/>
        <a:lstStyle/>
        <a:p>
          <a:r>
            <a:rPr lang="en-GB" dirty="0"/>
            <a:t>9) What support will there be for my child’s overall wellbeing?</a:t>
          </a:r>
        </a:p>
      </dgm:t>
      <dgm:extLst/>
    </dgm:pt>
    <dgm:pt modelId="{0EC3FF26-639C-4E9A-BB34-8D2E05AC2A23}" type="parTrans" cxnId="{FFC4A458-A078-4716-B7AD-07CBC0B462D4}">
      <dgm:prSet/>
      <dgm:spPr/>
      <dgm:t>
        <a:bodyPr/>
        <a:lstStyle/>
        <a:p>
          <a:endParaRPr lang="en-GB"/>
        </a:p>
      </dgm:t>
    </dgm:pt>
    <dgm:pt modelId="{32FDBE58-0894-4718-8DA5-4EB3DED8FC7E}" type="sibTrans" cxnId="{FFC4A458-A078-4716-B7AD-07CBC0B462D4}">
      <dgm:prSet/>
      <dgm:spPr/>
      <dgm:t>
        <a:bodyPr/>
        <a:lstStyle/>
        <a:p>
          <a:endParaRPr lang="en-GB"/>
        </a:p>
      </dgm:t>
    </dgm:pt>
    <dgm:pt modelId="{D9E18F43-0BC3-4271-B459-3ABB2E7E34A6}">
      <dgm:prSet phldrT="[Text]"/>
      <dgm:spPr/>
      <dgm:t>
        <a:bodyPr/>
        <a:lstStyle/>
        <a:p>
          <a:r>
            <a:rPr lang="en-GB" dirty="0"/>
            <a:t>10) What training is provided for staff supporting children with SEND?</a:t>
          </a:r>
        </a:p>
      </dgm:t>
      <dgm:extLst/>
    </dgm:pt>
    <dgm:pt modelId="{1846DD78-7608-41DC-9866-ECE19D7BB811}" type="parTrans" cxnId="{22072B25-6E92-4B10-A523-0323B61A3203}">
      <dgm:prSet/>
      <dgm:spPr/>
      <dgm:t>
        <a:bodyPr/>
        <a:lstStyle/>
        <a:p>
          <a:endParaRPr lang="en-GB"/>
        </a:p>
      </dgm:t>
    </dgm:pt>
    <dgm:pt modelId="{75356506-668A-4028-B962-C9DCB3FBB7F8}" type="sibTrans" cxnId="{22072B25-6E92-4B10-A523-0323B61A3203}">
      <dgm:prSet/>
      <dgm:spPr/>
      <dgm:t>
        <a:bodyPr/>
        <a:lstStyle/>
        <a:p>
          <a:endParaRPr lang="en-GB"/>
        </a:p>
      </dgm:t>
    </dgm:pt>
    <dgm:pt modelId="{C27E4AEB-40E1-44A5-A42F-786D0B973D16}">
      <dgm:prSet phldrT="[Text]"/>
      <dgm:spPr/>
      <dgm:t>
        <a:bodyPr/>
        <a:lstStyle/>
        <a:p>
          <a:r>
            <a:rPr lang="en-GB" dirty="0"/>
            <a:t>11) How accessible is your school?</a:t>
          </a:r>
        </a:p>
      </dgm:t>
      <dgm:extLst/>
    </dgm:pt>
    <dgm:pt modelId="{0969235E-0DC2-4538-91F3-5CF9EA04F841}" type="parTrans" cxnId="{1BF7053F-3A65-4D90-BBD1-1BC795E5F1B3}">
      <dgm:prSet/>
      <dgm:spPr/>
      <dgm:t>
        <a:bodyPr/>
        <a:lstStyle/>
        <a:p>
          <a:endParaRPr lang="en-GB"/>
        </a:p>
      </dgm:t>
    </dgm:pt>
    <dgm:pt modelId="{BA66E15B-CA02-474F-B3F3-31134FD11BCE}" type="sibTrans" cxnId="{1BF7053F-3A65-4D90-BBD1-1BC795E5F1B3}">
      <dgm:prSet/>
      <dgm:spPr/>
      <dgm:t>
        <a:bodyPr/>
        <a:lstStyle/>
        <a:p>
          <a:endParaRPr lang="en-GB"/>
        </a:p>
      </dgm:t>
    </dgm:pt>
    <dgm:pt modelId="{FC4E6D43-3DC9-4AFF-B66D-EEC21467A039}">
      <dgm:prSet phldrT="[Text]"/>
      <dgm:spPr/>
      <dgm:t>
        <a:bodyPr/>
        <a:lstStyle/>
        <a:p>
          <a:r>
            <a:rPr lang="en-GB" dirty="0"/>
            <a:t>12) How are parents currently involved in your school?</a:t>
          </a:r>
        </a:p>
      </dgm:t>
      <dgm:extLst/>
    </dgm:pt>
    <dgm:pt modelId="{A50EDEE1-9568-4FB1-BEE3-DC86C0555B71}" type="parTrans" cxnId="{0ED4AECD-EBB4-4739-9006-03D86E89CF00}">
      <dgm:prSet/>
      <dgm:spPr/>
      <dgm:t>
        <a:bodyPr/>
        <a:lstStyle/>
        <a:p>
          <a:endParaRPr lang="en-GB"/>
        </a:p>
      </dgm:t>
    </dgm:pt>
    <dgm:pt modelId="{69968ADA-0F6C-44AE-A38E-0C9BBA781DF1}" type="sibTrans" cxnId="{0ED4AECD-EBB4-4739-9006-03D86E89CF00}">
      <dgm:prSet/>
      <dgm:spPr/>
      <dgm:t>
        <a:bodyPr/>
        <a:lstStyle/>
        <a:p>
          <a:endParaRPr lang="en-GB"/>
        </a:p>
      </dgm:t>
    </dgm:pt>
    <dgm:pt modelId="{C9055628-4800-4E3F-A21E-1AA3DAE51579}">
      <dgm:prSet/>
      <dgm:spPr/>
      <dgm:t>
        <a:bodyPr/>
        <a:lstStyle/>
        <a:p>
          <a:r>
            <a:rPr lang="en-GB" dirty="0"/>
            <a:t>2) What do I do if I think my child has special educational needs?</a:t>
          </a:r>
        </a:p>
      </dgm:t>
      <dgm:extLst/>
    </dgm:pt>
    <dgm:pt modelId="{96456D91-B47D-4D6B-9392-32A0721F2DDF}" type="parTrans" cxnId="{7B1A4222-E0E1-49D9-A53F-3B08ABAC2DB6}">
      <dgm:prSet/>
      <dgm:spPr/>
      <dgm:t>
        <a:bodyPr/>
        <a:lstStyle/>
        <a:p>
          <a:endParaRPr lang="en-GB"/>
        </a:p>
      </dgm:t>
    </dgm:pt>
    <dgm:pt modelId="{8E40BDE7-0F9B-44E1-B2CF-9FA2ABFFC9CA}" type="sibTrans" cxnId="{7B1A4222-E0E1-49D9-A53F-3B08ABAC2DB6}">
      <dgm:prSet/>
      <dgm:spPr/>
      <dgm:t>
        <a:bodyPr/>
        <a:lstStyle/>
        <a:p>
          <a:endParaRPr lang="en-GB"/>
        </a:p>
      </dgm:t>
    </dgm:pt>
    <dgm:pt modelId="{50D0B9AF-6692-4A1D-BB6B-BAC8049CA3B5}">
      <dgm:prSet/>
      <dgm:spPr/>
      <dgm:t>
        <a:bodyPr/>
        <a:lstStyle/>
        <a:p>
          <a:r>
            <a:rPr lang="en-GB" dirty="0"/>
            <a:t>3) How will both you and I know how my child is doing?</a:t>
          </a:r>
        </a:p>
      </dgm:t>
      <dgm:extLst/>
    </dgm:pt>
    <dgm:pt modelId="{C73C4959-C8E3-496E-879C-73918EC48388}" type="parTrans" cxnId="{54A88857-D55B-4208-B15E-7F227802C613}">
      <dgm:prSet/>
      <dgm:spPr/>
      <dgm:t>
        <a:bodyPr/>
        <a:lstStyle/>
        <a:p>
          <a:endParaRPr lang="en-GB"/>
        </a:p>
      </dgm:t>
    </dgm:pt>
    <dgm:pt modelId="{2634DCB4-194F-4AEC-B32D-52BFDAFD73D0}" type="sibTrans" cxnId="{54A88857-D55B-4208-B15E-7F227802C613}">
      <dgm:prSet/>
      <dgm:spPr/>
      <dgm:t>
        <a:bodyPr/>
        <a:lstStyle/>
        <a:p>
          <a:endParaRPr lang="en-GB"/>
        </a:p>
      </dgm:t>
    </dgm:pt>
    <dgm:pt modelId="{9B65A235-5E44-4489-A735-42C8DA9C19A8}">
      <dgm:prSet/>
      <dgm:spPr/>
      <dgm:t>
        <a:bodyPr/>
        <a:lstStyle/>
        <a:p>
          <a:r>
            <a:rPr lang="en-GB" dirty="0"/>
            <a:t>4) How will you help me support my child’s learning?</a:t>
          </a:r>
        </a:p>
      </dgm:t>
      <dgm:extLst/>
    </dgm:pt>
    <dgm:pt modelId="{99C40578-C13F-42F7-B43B-556D60AD46A3}" type="parTrans" cxnId="{CEF91143-19F3-48E1-9193-50BC27CB169C}">
      <dgm:prSet/>
      <dgm:spPr/>
      <dgm:t>
        <a:bodyPr/>
        <a:lstStyle/>
        <a:p>
          <a:endParaRPr lang="en-GB"/>
        </a:p>
      </dgm:t>
    </dgm:pt>
    <dgm:pt modelId="{1D8D83A7-DEFF-4D55-A3BF-D822237ABCCD}" type="sibTrans" cxnId="{CEF91143-19F3-48E1-9193-50BC27CB169C}">
      <dgm:prSet/>
      <dgm:spPr/>
      <dgm:t>
        <a:bodyPr/>
        <a:lstStyle/>
        <a:p>
          <a:endParaRPr lang="en-GB"/>
        </a:p>
      </dgm:t>
    </dgm:pt>
    <dgm:pt modelId="{D4B7A741-31AE-47E7-9916-EAB79318213F}">
      <dgm:prSet/>
      <dgm:spPr/>
      <dgm:t>
        <a:bodyPr/>
        <a:lstStyle/>
        <a:p>
          <a:r>
            <a:rPr lang="en-GB" dirty="0"/>
            <a:t>5) How will the school’s staff support my child?</a:t>
          </a:r>
        </a:p>
      </dgm:t>
      <dgm:extLst/>
    </dgm:pt>
    <dgm:pt modelId="{91D0DBEC-4A58-4933-8181-115FD2C0EA76}" type="parTrans" cxnId="{9C3BD1E9-2B9A-4161-9602-4551027A65ED}">
      <dgm:prSet/>
      <dgm:spPr/>
      <dgm:t>
        <a:bodyPr/>
        <a:lstStyle/>
        <a:p>
          <a:endParaRPr lang="en-GB"/>
        </a:p>
      </dgm:t>
    </dgm:pt>
    <dgm:pt modelId="{2CB6BE71-416D-4A64-9E33-E83805CA365C}" type="sibTrans" cxnId="{9C3BD1E9-2B9A-4161-9602-4551027A65ED}">
      <dgm:prSet/>
      <dgm:spPr/>
      <dgm:t>
        <a:bodyPr/>
        <a:lstStyle/>
        <a:p>
          <a:endParaRPr lang="en-GB"/>
        </a:p>
      </dgm:t>
    </dgm:pt>
    <dgm:pt modelId="{57CC68A4-789D-4383-A1CA-1D34E3F416E0}">
      <dgm:prSet/>
      <dgm:spPr/>
      <dgm:t>
        <a:bodyPr/>
        <a:lstStyle/>
        <a:p>
          <a:r>
            <a:rPr lang="en-GB" dirty="0"/>
            <a:t>6) How will the curriculum at your school be matched to my child’s needs?</a:t>
          </a:r>
        </a:p>
      </dgm:t>
      <dgm:extLst/>
    </dgm:pt>
    <dgm:pt modelId="{6D1FFEBF-6A44-45CA-AE8F-A86305B835EC}" type="parTrans" cxnId="{D74D02A0-9721-4741-9246-EFFB83BDF7F1}">
      <dgm:prSet/>
      <dgm:spPr/>
      <dgm:t>
        <a:bodyPr/>
        <a:lstStyle/>
        <a:p>
          <a:endParaRPr lang="en-GB"/>
        </a:p>
      </dgm:t>
    </dgm:pt>
    <dgm:pt modelId="{6C8164E4-975F-41C1-ACEA-AED02AA82EC4}" type="sibTrans" cxnId="{D74D02A0-9721-4741-9246-EFFB83BDF7F1}">
      <dgm:prSet/>
      <dgm:spPr/>
      <dgm:t>
        <a:bodyPr/>
        <a:lstStyle/>
        <a:p>
          <a:endParaRPr lang="en-GB"/>
        </a:p>
      </dgm:t>
    </dgm:pt>
    <dgm:pt modelId="{F5EC9176-D508-47E4-87FC-4E9FB83A4CEB}">
      <dgm:prSet/>
      <dgm:spPr/>
      <dgm:t>
        <a:bodyPr/>
        <a:lstStyle/>
        <a:p>
          <a:r>
            <a:rPr lang="en-GB" dirty="0"/>
            <a:t>7) How is the decision made about the type of and how much support my child will receive?</a:t>
          </a:r>
        </a:p>
      </dgm:t>
      <dgm:extLst/>
    </dgm:pt>
    <dgm:pt modelId="{CF15565B-E9A2-4177-9440-5100B75FAEDF}" type="parTrans" cxnId="{47C3F73B-0827-46CA-999E-63BB873319C5}">
      <dgm:prSet/>
      <dgm:spPr/>
      <dgm:t>
        <a:bodyPr/>
        <a:lstStyle/>
        <a:p>
          <a:endParaRPr lang="en-GB"/>
        </a:p>
      </dgm:t>
    </dgm:pt>
    <dgm:pt modelId="{6E5F9778-2A46-4752-8742-4FC9FE34A7ED}" type="sibTrans" cxnId="{47C3F73B-0827-46CA-999E-63BB873319C5}">
      <dgm:prSet/>
      <dgm:spPr/>
      <dgm:t>
        <a:bodyPr/>
        <a:lstStyle/>
        <a:p>
          <a:endParaRPr lang="en-GB"/>
        </a:p>
      </dgm:t>
    </dgm:pt>
    <dgm:pt modelId="{2DE73F48-3809-4964-9DB2-CA86DE684E1A}">
      <dgm:prSet/>
      <dgm:spPr/>
      <dgm:t>
        <a:bodyPr/>
        <a:lstStyle/>
        <a:p>
          <a:r>
            <a:rPr lang="en-GB" dirty="0"/>
            <a:t>8) How will my child be included in activities outside the school classroom?</a:t>
          </a:r>
        </a:p>
      </dgm:t>
      <dgm:extLst/>
    </dgm:pt>
    <dgm:pt modelId="{5E29D04D-0D56-4C51-9A5F-886F5DD8C6EA}" type="parTrans" cxnId="{CE93527E-C24A-4588-BA40-E953649A8D8E}">
      <dgm:prSet/>
      <dgm:spPr/>
      <dgm:t>
        <a:bodyPr/>
        <a:lstStyle/>
        <a:p>
          <a:endParaRPr lang="en-GB"/>
        </a:p>
      </dgm:t>
    </dgm:pt>
    <dgm:pt modelId="{1F6C5051-1150-4E86-A398-0C4E5183DFE5}" type="sibTrans" cxnId="{CE93527E-C24A-4588-BA40-E953649A8D8E}">
      <dgm:prSet/>
      <dgm:spPr/>
      <dgm:t>
        <a:bodyPr/>
        <a:lstStyle/>
        <a:p>
          <a:endParaRPr lang="en-GB"/>
        </a:p>
      </dgm:t>
    </dgm:pt>
    <dgm:pt modelId="{C95DF350-004F-4DC1-85F5-C94F004BD526}">
      <dgm:prSet/>
      <dgm:spPr/>
      <dgm:t>
        <a:bodyPr/>
        <a:lstStyle/>
        <a:p>
          <a:r>
            <a:rPr lang="en-GB" dirty="0"/>
            <a:t>13) What steps should I take if I have a concern about the school’s SEND provision?</a:t>
          </a:r>
        </a:p>
      </dgm:t>
      <dgm:extLst/>
    </dgm:pt>
    <dgm:pt modelId="{4EF848D1-B585-403C-B20B-8D155628EC94}" type="parTrans" cxnId="{1ABBE7CC-5A0A-4AF8-A5EE-4074E9439492}">
      <dgm:prSet/>
      <dgm:spPr/>
      <dgm:t>
        <a:bodyPr/>
        <a:lstStyle/>
        <a:p>
          <a:endParaRPr lang="en-GB"/>
        </a:p>
      </dgm:t>
    </dgm:pt>
    <dgm:pt modelId="{4CA0613F-8DFD-4892-ADBC-89012EF51D86}" type="sibTrans" cxnId="{1ABBE7CC-5A0A-4AF8-A5EE-4074E9439492}">
      <dgm:prSet/>
      <dgm:spPr/>
      <dgm:t>
        <a:bodyPr/>
        <a:lstStyle/>
        <a:p>
          <a:endParaRPr lang="en-GB"/>
        </a:p>
      </dgm:t>
    </dgm:pt>
    <dgm:pt modelId="{A297D465-ED44-443B-982E-3CECECAEE58A}">
      <dgm:prSet/>
      <dgm:spPr/>
      <dgm:t>
        <a:bodyPr/>
        <a:lstStyle/>
        <a:p>
          <a:r>
            <a:rPr lang="en-GB" dirty="0"/>
            <a:t>14) What special services are available at or accessed by the school?</a:t>
          </a:r>
        </a:p>
      </dgm:t>
      <dgm:extLst/>
    </dgm:pt>
    <dgm:pt modelId="{9F62BA69-EA8E-4993-8E40-E0A795150D16}" type="parTrans" cxnId="{3641AB83-C0BC-4295-AFC2-840D78101146}">
      <dgm:prSet/>
      <dgm:spPr/>
      <dgm:t>
        <a:bodyPr/>
        <a:lstStyle/>
        <a:p>
          <a:endParaRPr lang="en-GB"/>
        </a:p>
      </dgm:t>
    </dgm:pt>
    <dgm:pt modelId="{B022EBCB-B52E-420F-BD2D-15A11AB701D8}" type="sibTrans" cxnId="{3641AB83-C0BC-4295-AFC2-840D78101146}">
      <dgm:prSet/>
      <dgm:spPr/>
      <dgm:t>
        <a:bodyPr/>
        <a:lstStyle/>
        <a:p>
          <a:endParaRPr lang="en-GB"/>
        </a:p>
      </dgm:t>
    </dgm:pt>
    <dgm:pt modelId="{45A3E6E4-7561-4048-B4A4-F46A6A85D00C}">
      <dgm:prSet/>
      <dgm:spPr/>
      <dgm:t>
        <a:bodyPr/>
        <a:lstStyle/>
        <a:p>
          <a:r>
            <a:rPr lang="en-GB" dirty="0"/>
            <a:t>16) Where can I get further information about services for my child?</a:t>
          </a:r>
        </a:p>
      </dgm:t>
      <dgm:extLst/>
    </dgm:pt>
    <dgm:pt modelId="{2E29CA49-6C04-41CB-BF4A-8E339A585B44}" type="parTrans" cxnId="{1687EF5B-EEC7-41E9-BBD6-EA11305DB05F}">
      <dgm:prSet/>
      <dgm:spPr/>
      <dgm:t>
        <a:bodyPr/>
        <a:lstStyle/>
        <a:p>
          <a:endParaRPr lang="en-GB"/>
        </a:p>
      </dgm:t>
    </dgm:pt>
    <dgm:pt modelId="{CBAD8964-F15C-4796-907E-19943E0C1BF0}" type="sibTrans" cxnId="{1687EF5B-EEC7-41E9-BBD6-EA11305DB05F}">
      <dgm:prSet/>
      <dgm:spPr/>
      <dgm:t>
        <a:bodyPr/>
        <a:lstStyle/>
        <a:p>
          <a:endParaRPr lang="en-GB"/>
        </a:p>
      </dgm:t>
    </dgm:pt>
    <dgm:pt modelId="{8389C712-446B-47FF-827B-D5A86CC49E06}">
      <dgm:prSet/>
      <dgm:spPr/>
      <dgm:t>
        <a:bodyPr/>
        <a:lstStyle/>
        <a:p>
          <a:r>
            <a:rPr lang="en-GB" dirty="0"/>
            <a:t>15) How will the school prepare and support my child during transition periods?</a:t>
          </a:r>
        </a:p>
      </dgm:t>
      <dgm:extLst/>
    </dgm:pt>
    <dgm:pt modelId="{2341C4B2-C7EB-4907-BC7E-F7511D5DD235}" type="sibTrans" cxnId="{2F0D543F-BEA2-4C26-8D21-6D42FB1DA109}">
      <dgm:prSet/>
      <dgm:spPr/>
      <dgm:t>
        <a:bodyPr/>
        <a:lstStyle/>
        <a:p>
          <a:endParaRPr lang="en-GB"/>
        </a:p>
      </dgm:t>
    </dgm:pt>
    <dgm:pt modelId="{1E28B295-AB15-4033-97CE-521A0F41EFBE}" type="parTrans" cxnId="{2F0D543F-BEA2-4C26-8D21-6D42FB1DA109}">
      <dgm:prSet/>
      <dgm:spPr/>
      <dgm:t>
        <a:bodyPr/>
        <a:lstStyle/>
        <a:p>
          <a:endParaRPr lang="en-GB"/>
        </a:p>
      </dgm:t>
    </dgm:pt>
    <dgm:pt modelId="{85003BB4-B93B-4E11-AC26-269CA97E76FB}" type="pres">
      <dgm:prSet presAssocID="{42EB0021-5515-4DF5-A452-0A0574638B17}" presName="diagram" presStyleCnt="0">
        <dgm:presLayoutVars>
          <dgm:dir/>
          <dgm:resizeHandles val="exact"/>
        </dgm:presLayoutVars>
      </dgm:prSet>
      <dgm:spPr/>
    </dgm:pt>
    <dgm:pt modelId="{D0C70FC3-9FF8-43EA-AD55-480B636AF503}" type="pres">
      <dgm:prSet presAssocID="{E8E1BE8F-FDAB-4088-A14E-C7EB567E4DB5}" presName="node" presStyleLbl="node1" presStyleIdx="0" presStyleCnt="16">
        <dgm:presLayoutVars>
          <dgm:bulletEnabled val="1"/>
        </dgm:presLayoutVars>
      </dgm:prSet>
      <dgm:spPr/>
    </dgm:pt>
    <dgm:pt modelId="{BC798D11-1715-4314-AF0C-0FB229951881}" type="pres">
      <dgm:prSet presAssocID="{D150176E-9791-42A6-8F81-54CD58170F21}" presName="sibTrans" presStyleCnt="0"/>
      <dgm:spPr/>
    </dgm:pt>
    <dgm:pt modelId="{6B06D169-08E8-45AC-A6FD-F6F5A94E5F0B}" type="pres">
      <dgm:prSet presAssocID="{C9055628-4800-4E3F-A21E-1AA3DAE51579}" presName="node" presStyleLbl="node1" presStyleIdx="1" presStyleCnt="16">
        <dgm:presLayoutVars>
          <dgm:bulletEnabled val="1"/>
        </dgm:presLayoutVars>
      </dgm:prSet>
      <dgm:spPr/>
    </dgm:pt>
    <dgm:pt modelId="{DC7EDF58-5C2E-4E22-A613-0CB68B1408C5}" type="pres">
      <dgm:prSet presAssocID="{8E40BDE7-0F9B-44E1-B2CF-9FA2ABFFC9CA}" presName="sibTrans" presStyleCnt="0"/>
      <dgm:spPr/>
    </dgm:pt>
    <dgm:pt modelId="{2F020499-1F8E-4554-BDF8-0F6E789F78C8}" type="pres">
      <dgm:prSet presAssocID="{50D0B9AF-6692-4A1D-BB6B-BAC8049CA3B5}" presName="node" presStyleLbl="node1" presStyleIdx="2" presStyleCnt="16">
        <dgm:presLayoutVars>
          <dgm:bulletEnabled val="1"/>
        </dgm:presLayoutVars>
      </dgm:prSet>
      <dgm:spPr/>
    </dgm:pt>
    <dgm:pt modelId="{B1D1582F-FA9E-4D9E-82F7-8CE864D8B5DC}" type="pres">
      <dgm:prSet presAssocID="{2634DCB4-194F-4AEC-B32D-52BFDAFD73D0}" presName="sibTrans" presStyleCnt="0"/>
      <dgm:spPr/>
    </dgm:pt>
    <dgm:pt modelId="{F4553A4B-3852-4BD8-A020-A40798C09885}" type="pres">
      <dgm:prSet presAssocID="{9B65A235-5E44-4489-A735-42C8DA9C19A8}" presName="node" presStyleLbl="node1" presStyleIdx="3" presStyleCnt="16">
        <dgm:presLayoutVars>
          <dgm:bulletEnabled val="1"/>
        </dgm:presLayoutVars>
      </dgm:prSet>
      <dgm:spPr/>
    </dgm:pt>
    <dgm:pt modelId="{EB412BF6-7DA8-45BB-A063-B81A45215BB5}" type="pres">
      <dgm:prSet presAssocID="{1D8D83A7-DEFF-4D55-A3BF-D822237ABCCD}" presName="sibTrans" presStyleCnt="0"/>
      <dgm:spPr/>
    </dgm:pt>
    <dgm:pt modelId="{4A1A36C0-8200-42DC-9311-BC97E530DADE}" type="pres">
      <dgm:prSet presAssocID="{D4B7A741-31AE-47E7-9916-EAB79318213F}" presName="node" presStyleLbl="node1" presStyleIdx="4" presStyleCnt="16">
        <dgm:presLayoutVars>
          <dgm:bulletEnabled val="1"/>
        </dgm:presLayoutVars>
      </dgm:prSet>
      <dgm:spPr/>
    </dgm:pt>
    <dgm:pt modelId="{F0E17A30-901A-4F58-957D-4CF47BA4E501}" type="pres">
      <dgm:prSet presAssocID="{2CB6BE71-416D-4A64-9E33-E83805CA365C}" presName="sibTrans" presStyleCnt="0"/>
      <dgm:spPr/>
    </dgm:pt>
    <dgm:pt modelId="{2DCE3624-5650-4EBE-A426-E00A0C3C9E2A}" type="pres">
      <dgm:prSet presAssocID="{57CC68A4-789D-4383-A1CA-1D34E3F416E0}" presName="node" presStyleLbl="node1" presStyleIdx="5" presStyleCnt="16">
        <dgm:presLayoutVars>
          <dgm:bulletEnabled val="1"/>
        </dgm:presLayoutVars>
      </dgm:prSet>
      <dgm:spPr/>
    </dgm:pt>
    <dgm:pt modelId="{35708205-6C67-4356-BC10-C52FFAA8EE86}" type="pres">
      <dgm:prSet presAssocID="{6C8164E4-975F-41C1-ACEA-AED02AA82EC4}" presName="sibTrans" presStyleCnt="0"/>
      <dgm:spPr/>
    </dgm:pt>
    <dgm:pt modelId="{F93F3565-89C5-4314-A8F4-D3BF1790746D}" type="pres">
      <dgm:prSet presAssocID="{F5EC9176-D508-47E4-87FC-4E9FB83A4CEB}" presName="node" presStyleLbl="node1" presStyleIdx="6" presStyleCnt="16">
        <dgm:presLayoutVars>
          <dgm:bulletEnabled val="1"/>
        </dgm:presLayoutVars>
      </dgm:prSet>
      <dgm:spPr/>
    </dgm:pt>
    <dgm:pt modelId="{C34EF090-5279-4445-A9C7-8462D595C190}" type="pres">
      <dgm:prSet presAssocID="{6E5F9778-2A46-4752-8742-4FC9FE34A7ED}" presName="sibTrans" presStyleCnt="0"/>
      <dgm:spPr/>
    </dgm:pt>
    <dgm:pt modelId="{0350706D-2DDE-41D6-8772-7D32FC7159C0}" type="pres">
      <dgm:prSet presAssocID="{2DE73F48-3809-4964-9DB2-CA86DE684E1A}" presName="node" presStyleLbl="node1" presStyleIdx="7" presStyleCnt="16">
        <dgm:presLayoutVars>
          <dgm:bulletEnabled val="1"/>
        </dgm:presLayoutVars>
      </dgm:prSet>
      <dgm:spPr/>
    </dgm:pt>
    <dgm:pt modelId="{2EF2A08B-B2E7-4044-959A-8210ADB639DF}" type="pres">
      <dgm:prSet presAssocID="{1F6C5051-1150-4E86-A398-0C4E5183DFE5}" presName="sibTrans" presStyleCnt="0"/>
      <dgm:spPr/>
    </dgm:pt>
    <dgm:pt modelId="{C1C77E15-A734-43BE-B517-0CDEC9572DAA}" type="pres">
      <dgm:prSet presAssocID="{D0EE9971-BB1A-4ED9-9BEA-FDA4A3170027}" presName="node" presStyleLbl="node1" presStyleIdx="8" presStyleCnt="16">
        <dgm:presLayoutVars>
          <dgm:bulletEnabled val="1"/>
        </dgm:presLayoutVars>
      </dgm:prSet>
      <dgm:spPr/>
    </dgm:pt>
    <dgm:pt modelId="{562A670C-95B9-457A-A340-B9FBA289AEE5}" type="pres">
      <dgm:prSet presAssocID="{32FDBE58-0894-4718-8DA5-4EB3DED8FC7E}" presName="sibTrans" presStyleCnt="0"/>
      <dgm:spPr/>
    </dgm:pt>
    <dgm:pt modelId="{AA758072-5040-4E12-BD40-0391FE694FB5}" type="pres">
      <dgm:prSet presAssocID="{D9E18F43-0BC3-4271-B459-3ABB2E7E34A6}" presName="node" presStyleLbl="node1" presStyleIdx="9" presStyleCnt="16">
        <dgm:presLayoutVars>
          <dgm:bulletEnabled val="1"/>
        </dgm:presLayoutVars>
      </dgm:prSet>
      <dgm:spPr/>
    </dgm:pt>
    <dgm:pt modelId="{B002DBBB-EA0D-4D48-A2EB-646035ED865D}" type="pres">
      <dgm:prSet presAssocID="{75356506-668A-4028-B962-C9DCB3FBB7F8}" presName="sibTrans" presStyleCnt="0"/>
      <dgm:spPr/>
    </dgm:pt>
    <dgm:pt modelId="{103E4172-6A97-412D-9B0B-32E293CB7E74}" type="pres">
      <dgm:prSet presAssocID="{C27E4AEB-40E1-44A5-A42F-786D0B973D16}" presName="node" presStyleLbl="node1" presStyleIdx="10" presStyleCnt="16">
        <dgm:presLayoutVars>
          <dgm:bulletEnabled val="1"/>
        </dgm:presLayoutVars>
      </dgm:prSet>
      <dgm:spPr/>
    </dgm:pt>
    <dgm:pt modelId="{FC214DBE-C621-43A6-B68A-4BE05F057442}" type="pres">
      <dgm:prSet presAssocID="{BA66E15B-CA02-474F-B3F3-31134FD11BCE}" presName="sibTrans" presStyleCnt="0"/>
      <dgm:spPr/>
    </dgm:pt>
    <dgm:pt modelId="{ADF09487-6676-482C-9F11-4450BC8ECC0F}" type="pres">
      <dgm:prSet presAssocID="{FC4E6D43-3DC9-4AFF-B66D-EEC21467A039}" presName="node" presStyleLbl="node1" presStyleIdx="11" presStyleCnt="16">
        <dgm:presLayoutVars>
          <dgm:bulletEnabled val="1"/>
        </dgm:presLayoutVars>
      </dgm:prSet>
      <dgm:spPr/>
    </dgm:pt>
    <dgm:pt modelId="{9B78760D-8A44-4272-A49A-E70DFCD8D7FA}" type="pres">
      <dgm:prSet presAssocID="{69968ADA-0F6C-44AE-A38E-0C9BBA781DF1}" presName="sibTrans" presStyleCnt="0"/>
      <dgm:spPr/>
    </dgm:pt>
    <dgm:pt modelId="{94B945F7-44FE-4AEC-958A-4F2F0D0A0BDF}" type="pres">
      <dgm:prSet presAssocID="{C95DF350-004F-4DC1-85F5-C94F004BD526}" presName="node" presStyleLbl="node1" presStyleIdx="12" presStyleCnt="16">
        <dgm:presLayoutVars>
          <dgm:bulletEnabled val="1"/>
        </dgm:presLayoutVars>
      </dgm:prSet>
      <dgm:spPr/>
    </dgm:pt>
    <dgm:pt modelId="{0BA9D3AF-1D62-46A5-9E19-028C1101CA9C}" type="pres">
      <dgm:prSet presAssocID="{4CA0613F-8DFD-4892-ADBC-89012EF51D86}" presName="sibTrans" presStyleCnt="0"/>
      <dgm:spPr/>
    </dgm:pt>
    <dgm:pt modelId="{B9A75DD7-D0FA-45E8-87B6-F484F8B3C889}" type="pres">
      <dgm:prSet presAssocID="{A297D465-ED44-443B-982E-3CECECAEE58A}" presName="node" presStyleLbl="node1" presStyleIdx="13" presStyleCnt="16">
        <dgm:presLayoutVars>
          <dgm:bulletEnabled val="1"/>
        </dgm:presLayoutVars>
      </dgm:prSet>
      <dgm:spPr/>
    </dgm:pt>
    <dgm:pt modelId="{44B3CCF3-B8C0-4F1E-BF0E-246C564C3D24}" type="pres">
      <dgm:prSet presAssocID="{B022EBCB-B52E-420F-BD2D-15A11AB701D8}" presName="sibTrans" presStyleCnt="0"/>
      <dgm:spPr/>
    </dgm:pt>
    <dgm:pt modelId="{AEFADC5A-19BF-4446-98DB-E00F25C8A925}" type="pres">
      <dgm:prSet presAssocID="{8389C712-446B-47FF-827B-D5A86CC49E06}" presName="node" presStyleLbl="node1" presStyleIdx="14" presStyleCnt="16">
        <dgm:presLayoutVars>
          <dgm:bulletEnabled val="1"/>
        </dgm:presLayoutVars>
      </dgm:prSet>
      <dgm:spPr/>
    </dgm:pt>
    <dgm:pt modelId="{E74EA934-C1E1-4E1C-809E-E3B53B2CA28B}" type="pres">
      <dgm:prSet presAssocID="{2341C4B2-C7EB-4907-BC7E-F7511D5DD235}" presName="sibTrans" presStyleCnt="0"/>
      <dgm:spPr/>
    </dgm:pt>
    <dgm:pt modelId="{908394CF-463F-4BDE-BBC0-81FD7F50447E}" type="pres">
      <dgm:prSet presAssocID="{45A3E6E4-7561-4048-B4A4-F46A6A85D00C}" presName="node" presStyleLbl="node1" presStyleIdx="15" presStyleCnt="16" custLinFactNeighborX="-1084" custLinFactNeighborY="-667">
        <dgm:presLayoutVars>
          <dgm:bulletEnabled val="1"/>
        </dgm:presLayoutVars>
      </dgm:prSet>
      <dgm:spPr/>
    </dgm:pt>
  </dgm:ptLst>
  <dgm:cxnLst>
    <dgm:cxn modelId="{C25EE804-4052-4F66-B836-CE8EF5CCD855}" type="presOf" srcId="{C9055628-4800-4E3F-A21E-1AA3DAE51579}" destId="{6B06D169-08E8-45AC-A6FD-F6F5A94E5F0B}" srcOrd="0" destOrd="0" presId="urn:microsoft.com/office/officeart/2005/8/layout/default"/>
    <dgm:cxn modelId="{49DC8C20-4F0F-488D-A408-D4E712FAFD83}" type="presOf" srcId="{D4B7A741-31AE-47E7-9916-EAB79318213F}" destId="{4A1A36C0-8200-42DC-9311-BC97E530DADE}" srcOrd="0" destOrd="0" presId="urn:microsoft.com/office/officeart/2005/8/layout/default"/>
    <dgm:cxn modelId="{7B1A4222-E0E1-49D9-A53F-3B08ABAC2DB6}" srcId="{42EB0021-5515-4DF5-A452-0A0574638B17}" destId="{C9055628-4800-4E3F-A21E-1AA3DAE51579}" srcOrd="1" destOrd="0" parTransId="{96456D91-B47D-4D6B-9392-32A0721F2DDF}" sibTransId="{8E40BDE7-0F9B-44E1-B2CF-9FA2ABFFC9CA}"/>
    <dgm:cxn modelId="{22072B25-6E92-4B10-A523-0323B61A3203}" srcId="{42EB0021-5515-4DF5-A452-0A0574638B17}" destId="{D9E18F43-0BC3-4271-B459-3ABB2E7E34A6}" srcOrd="9" destOrd="0" parTransId="{1846DD78-7608-41DC-9866-ECE19D7BB811}" sibTransId="{75356506-668A-4028-B962-C9DCB3FBB7F8}"/>
    <dgm:cxn modelId="{B686052A-3DDE-4CBE-89EB-237902555BF2}" type="presOf" srcId="{57CC68A4-789D-4383-A1CA-1D34E3F416E0}" destId="{2DCE3624-5650-4EBE-A426-E00A0C3C9E2A}" srcOrd="0" destOrd="0" presId="urn:microsoft.com/office/officeart/2005/8/layout/default"/>
    <dgm:cxn modelId="{47C3F73B-0827-46CA-999E-63BB873319C5}" srcId="{42EB0021-5515-4DF5-A452-0A0574638B17}" destId="{F5EC9176-D508-47E4-87FC-4E9FB83A4CEB}" srcOrd="6" destOrd="0" parTransId="{CF15565B-E9A2-4177-9440-5100B75FAEDF}" sibTransId="{6E5F9778-2A46-4752-8742-4FC9FE34A7ED}"/>
    <dgm:cxn modelId="{1BF7053F-3A65-4D90-BBD1-1BC795E5F1B3}" srcId="{42EB0021-5515-4DF5-A452-0A0574638B17}" destId="{C27E4AEB-40E1-44A5-A42F-786D0B973D16}" srcOrd="10" destOrd="0" parTransId="{0969235E-0DC2-4538-91F3-5CF9EA04F841}" sibTransId="{BA66E15B-CA02-474F-B3F3-31134FD11BCE}"/>
    <dgm:cxn modelId="{2F0D543F-BEA2-4C26-8D21-6D42FB1DA109}" srcId="{42EB0021-5515-4DF5-A452-0A0574638B17}" destId="{8389C712-446B-47FF-827B-D5A86CC49E06}" srcOrd="14" destOrd="0" parTransId="{1E28B295-AB15-4033-97CE-521A0F41EFBE}" sibTransId="{2341C4B2-C7EB-4907-BC7E-F7511D5DD235}"/>
    <dgm:cxn modelId="{CEF91143-19F3-48E1-9193-50BC27CB169C}" srcId="{42EB0021-5515-4DF5-A452-0A0574638B17}" destId="{9B65A235-5E44-4489-A735-42C8DA9C19A8}" srcOrd="3" destOrd="0" parTransId="{99C40578-C13F-42F7-B43B-556D60AD46A3}" sibTransId="{1D8D83A7-DEFF-4D55-A3BF-D822237ABCCD}"/>
    <dgm:cxn modelId="{BFE0CB53-B7D9-48B3-B29B-3B818FC69FA4}" type="presOf" srcId="{C95DF350-004F-4DC1-85F5-C94F004BD526}" destId="{94B945F7-44FE-4AEC-958A-4F2F0D0A0BDF}" srcOrd="0" destOrd="0" presId="urn:microsoft.com/office/officeart/2005/8/layout/default"/>
    <dgm:cxn modelId="{E62BFC55-1861-4758-A007-32E46B959486}" type="presOf" srcId="{A297D465-ED44-443B-982E-3CECECAEE58A}" destId="{B9A75DD7-D0FA-45E8-87B6-F484F8B3C889}" srcOrd="0" destOrd="0" presId="urn:microsoft.com/office/officeart/2005/8/layout/default"/>
    <dgm:cxn modelId="{54A88857-D55B-4208-B15E-7F227802C613}" srcId="{42EB0021-5515-4DF5-A452-0A0574638B17}" destId="{50D0B9AF-6692-4A1D-BB6B-BAC8049CA3B5}" srcOrd="2" destOrd="0" parTransId="{C73C4959-C8E3-496E-879C-73918EC48388}" sibTransId="{2634DCB4-194F-4AEC-B32D-52BFDAFD73D0}"/>
    <dgm:cxn modelId="{FFC4A458-A078-4716-B7AD-07CBC0B462D4}" srcId="{42EB0021-5515-4DF5-A452-0A0574638B17}" destId="{D0EE9971-BB1A-4ED9-9BEA-FDA4A3170027}" srcOrd="8" destOrd="0" parTransId="{0EC3FF26-639C-4E9A-BB34-8D2E05AC2A23}" sibTransId="{32FDBE58-0894-4718-8DA5-4EB3DED8FC7E}"/>
    <dgm:cxn modelId="{1687EF5B-EEC7-41E9-BBD6-EA11305DB05F}" srcId="{42EB0021-5515-4DF5-A452-0A0574638B17}" destId="{45A3E6E4-7561-4048-B4A4-F46A6A85D00C}" srcOrd="15" destOrd="0" parTransId="{2E29CA49-6C04-41CB-BF4A-8E339A585B44}" sibTransId="{CBAD8964-F15C-4796-907E-19943E0C1BF0}"/>
    <dgm:cxn modelId="{8B93906C-75C0-4956-ADC8-E425D7596B5C}" type="presOf" srcId="{C27E4AEB-40E1-44A5-A42F-786D0B973D16}" destId="{103E4172-6A97-412D-9B0B-32E293CB7E74}" srcOrd="0" destOrd="0" presId="urn:microsoft.com/office/officeart/2005/8/layout/default"/>
    <dgm:cxn modelId="{CE93527E-C24A-4588-BA40-E953649A8D8E}" srcId="{42EB0021-5515-4DF5-A452-0A0574638B17}" destId="{2DE73F48-3809-4964-9DB2-CA86DE684E1A}" srcOrd="7" destOrd="0" parTransId="{5E29D04D-0D56-4C51-9A5F-886F5DD8C6EA}" sibTransId="{1F6C5051-1150-4E86-A398-0C4E5183DFE5}"/>
    <dgm:cxn modelId="{8C230480-6901-41DA-883C-7DA09D8B55F3}" type="presOf" srcId="{8389C712-446B-47FF-827B-D5A86CC49E06}" destId="{AEFADC5A-19BF-4446-98DB-E00F25C8A925}" srcOrd="0" destOrd="0" presId="urn:microsoft.com/office/officeart/2005/8/layout/default"/>
    <dgm:cxn modelId="{3641AB83-C0BC-4295-AFC2-840D78101146}" srcId="{42EB0021-5515-4DF5-A452-0A0574638B17}" destId="{A297D465-ED44-443B-982E-3CECECAEE58A}" srcOrd="13" destOrd="0" parTransId="{9F62BA69-EA8E-4993-8E40-E0A795150D16}" sibTransId="{B022EBCB-B52E-420F-BD2D-15A11AB701D8}"/>
    <dgm:cxn modelId="{A708219D-F909-44E8-B62D-71C878FC419A}" type="presOf" srcId="{F5EC9176-D508-47E4-87FC-4E9FB83A4CEB}" destId="{F93F3565-89C5-4314-A8F4-D3BF1790746D}" srcOrd="0" destOrd="0" presId="urn:microsoft.com/office/officeart/2005/8/layout/default"/>
    <dgm:cxn modelId="{D74D02A0-9721-4741-9246-EFFB83BDF7F1}" srcId="{42EB0021-5515-4DF5-A452-0A0574638B17}" destId="{57CC68A4-789D-4383-A1CA-1D34E3F416E0}" srcOrd="5" destOrd="0" parTransId="{6D1FFEBF-6A44-45CA-AE8F-A86305B835EC}" sibTransId="{6C8164E4-975F-41C1-ACEA-AED02AA82EC4}"/>
    <dgm:cxn modelId="{0DB030A8-DC0E-4A9B-8408-659BE97A462C}" type="presOf" srcId="{E8E1BE8F-FDAB-4088-A14E-C7EB567E4DB5}" destId="{D0C70FC3-9FF8-43EA-AD55-480B636AF503}" srcOrd="0" destOrd="0" presId="urn:microsoft.com/office/officeart/2005/8/layout/default"/>
    <dgm:cxn modelId="{2A8C84A9-41E3-4468-9A6D-A6CAC7F383D7}" type="presOf" srcId="{D0EE9971-BB1A-4ED9-9BEA-FDA4A3170027}" destId="{C1C77E15-A734-43BE-B517-0CDEC9572DAA}" srcOrd="0" destOrd="0" presId="urn:microsoft.com/office/officeart/2005/8/layout/default"/>
    <dgm:cxn modelId="{14DA28B6-B9D9-4B88-BC06-CE881FE0EAC0}" type="presOf" srcId="{50D0B9AF-6692-4A1D-BB6B-BAC8049CA3B5}" destId="{2F020499-1F8E-4554-BDF8-0F6E789F78C8}" srcOrd="0" destOrd="0" presId="urn:microsoft.com/office/officeart/2005/8/layout/default"/>
    <dgm:cxn modelId="{81EF11B8-A240-4F31-9FE4-0E0A1A262B4C}" srcId="{42EB0021-5515-4DF5-A452-0A0574638B17}" destId="{E8E1BE8F-FDAB-4088-A14E-C7EB567E4DB5}" srcOrd="0" destOrd="0" parTransId="{DB3B4016-9B1F-466A-9FBB-BA8E2ECAE67C}" sibTransId="{D150176E-9791-42A6-8F81-54CD58170F21}"/>
    <dgm:cxn modelId="{6C69AEC7-BF5A-4FCE-AAD0-8EB11F1F8748}" type="presOf" srcId="{FC4E6D43-3DC9-4AFF-B66D-EEC21467A039}" destId="{ADF09487-6676-482C-9F11-4450BC8ECC0F}" srcOrd="0" destOrd="0" presId="urn:microsoft.com/office/officeart/2005/8/layout/default"/>
    <dgm:cxn modelId="{1ABBE7CC-5A0A-4AF8-A5EE-4074E9439492}" srcId="{42EB0021-5515-4DF5-A452-0A0574638B17}" destId="{C95DF350-004F-4DC1-85F5-C94F004BD526}" srcOrd="12" destOrd="0" parTransId="{4EF848D1-B585-403C-B20B-8D155628EC94}" sibTransId="{4CA0613F-8DFD-4892-ADBC-89012EF51D86}"/>
    <dgm:cxn modelId="{0ED4AECD-EBB4-4739-9006-03D86E89CF00}" srcId="{42EB0021-5515-4DF5-A452-0A0574638B17}" destId="{FC4E6D43-3DC9-4AFF-B66D-EEC21467A039}" srcOrd="11" destOrd="0" parTransId="{A50EDEE1-9568-4FB1-BEE3-DC86C0555B71}" sibTransId="{69968ADA-0F6C-44AE-A38E-0C9BBA781DF1}"/>
    <dgm:cxn modelId="{430182D8-11E2-4204-91F6-2CDB7A515ABA}" type="presOf" srcId="{45A3E6E4-7561-4048-B4A4-F46A6A85D00C}" destId="{908394CF-463F-4BDE-BBC0-81FD7F50447E}" srcOrd="0" destOrd="0" presId="urn:microsoft.com/office/officeart/2005/8/layout/default"/>
    <dgm:cxn modelId="{4BC80AE8-C36A-4DE7-9F59-88556F9130AE}" type="presOf" srcId="{9B65A235-5E44-4489-A735-42C8DA9C19A8}" destId="{F4553A4B-3852-4BD8-A020-A40798C09885}" srcOrd="0" destOrd="0" presId="urn:microsoft.com/office/officeart/2005/8/layout/default"/>
    <dgm:cxn modelId="{9C3BD1E9-2B9A-4161-9602-4551027A65ED}" srcId="{42EB0021-5515-4DF5-A452-0A0574638B17}" destId="{D4B7A741-31AE-47E7-9916-EAB79318213F}" srcOrd="4" destOrd="0" parTransId="{91D0DBEC-4A58-4933-8181-115FD2C0EA76}" sibTransId="{2CB6BE71-416D-4A64-9E33-E83805CA365C}"/>
    <dgm:cxn modelId="{FE847AF8-366C-45A7-B940-15860A19456C}" type="presOf" srcId="{D9E18F43-0BC3-4271-B459-3ABB2E7E34A6}" destId="{AA758072-5040-4E12-BD40-0391FE694FB5}" srcOrd="0" destOrd="0" presId="urn:microsoft.com/office/officeart/2005/8/layout/default"/>
    <dgm:cxn modelId="{12405DFA-618D-4B81-9B12-B3E1E760BA0B}" type="presOf" srcId="{2DE73F48-3809-4964-9DB2-CA86DE684E1A}" destId="{0350706D-2DDE-41D6-8772-7D32FC7159C0}" srcOrd="0" destOrd="0" presId="urn:microsoft.com/office/officeart/2005/8/layout/default"/>
    <dgm:cxn modelId="{9F4B76FD-DD8A-443C-ABBE-81AF55E808DB}" type="presOf" srcId="{42EB0021-5515-4DF5-A452-0A0574638B17}" destId="{85003BB4-B93B-4E11-AC26-269CA97E76FB}" srcOrd="0" destOrd="0" presId="urn:microsoft.com/office/officeart/2005/8/layout/default"/>
    <dgm:cxn modelId="{C4940CBC-0B77-4885-BB9B-0168571EFDD7}" type="presParOf" srcId="{85003BB4-B93B-4E11-AC26-269CA97E76FB}" destId="{D0C70FC3-9FF8-43EA-AD55-480B636AF503}" srcOrd="0" destOrd="0" presId="urn:microsoft.com/office/officeart/2005/8/layout/default"/>
    <dgm:cxn modelId="{1096F3BE-DA4B-4AAB-AC19-65C38E4685F6}" type="presParOf" srcId="{85003BB4-B93B-4E11-AC26-269CA97E76FB}" destId="{BC798D11-1715-4314-AF0C-0FB229951881}" srcOrd="1" destOrd="0" presId="urn:microsoft.com/office/officeart/2005/8/layout/default"/>
    <dgm:cxn modelId="{3BA252B3-E0EE-4E36-BAFD-5F41058E84FB}" type="presParOf" srcId="{85003BB4-B93B-4E11-AC26-269CA97E76FB}" destId="{6B06D169-08E8-45AC-A6FD-F6F5A94E5F0B}" srcOrd="2" destOrd="0" presId="urn:microsoft.com/office/officeart/2005/8/layout/default"/>
    <dgm:cxn modelId="{CB827992-34AE-4A8C-990B-23C9D086CAF1}" type="presParOf" srcId="{85003BB4-B93B-4E11-AC26-269CA97E76FB}" destId="{DC7EDF58-5C2E-4E22-A613-0CB68B1408C5}" srcOrd="3" destOrd="0" presId="urn:microsoft.com/office/officeart/2005/8/layout/default"/>
    <dgm:cxn modelId="{65F948B7-C99B-493F-987A-B73C95E27504}" type="presParOf" srcId="{85003BB4-B93B-4E11-AC26-269CA97E76FB}" destId="{2F020499-1F8E-4554-BDF8-0F6E789F78C8}" srcOrd="4" destOrd="0" presId="urn:microsoft.com/office/officeart/2005/8/layout/default"/>
    <dgm:cxn modelId="{648D53A8-7E7B-4ACB-8003-FF9B1661C8B0}" type="presParOf" srcId="{85003BB4-B93B-4E11-AC26-269CA97E76FB}" destId="{B1D1582F-FA9E-4D9E-82F7-8CE864D8B5DC}" srcOrd="5" destOrd="0" presId="urn:microsoft.com/office/officeart/2005/8/layout/default"/>
    <dgm:cxn modelId="{7D1E15A8-6A38-40E7-BE05-2B6E3D807D5C}" type="presParOf" srcId="{85003BB4-B93B-4E11-AC26-269CA97E76FB}" destId="{F4553A4B-3852-4BD8-A020-A40798C09885}" srcOrd="6" destOrd="0" presId="urn:microsoft.com/office/officeart/2005/8/layout/default"/>
    <dgm:cxn modelId="{7AA15C59-DFB4-4361-B48F-B8D44EB194DA}" type="presParOf" srcId="{85003BB4-B93B-4E11-AC26-269CA97E76FB}" destId="{EB412BF6-7DA8-45BB-A063-B81A45215BB5}" srcOrd="7" destOrd="0" presId="urn:microsoft.com/office/officeart/2005/8/layout/default"/>
    <dgm:cxn modelId="{08F511C4-1E69-48F7-AA77-6FC95137CA91}" type="presParOf" srcId="{85003BB4-B93B-4E11-AC26-269CA97E76FB}" destId="{4A1A36C0-8200-42DC-9311-BC97E530DADE}" srcOrd="8" destOrd="0" presId="urn:microsoft.com/office/officeart/2005/8/layout/default"/>
    <dgm:cxn modelId="{11A3BF12-21BB-4FD7-A69A-1FFBA074D2AD}" type="presParOf" srcId="{85003BB4-B93B-4E11-AC26-269CA97E76FB}" destId="{F0E17A30-901A-4F58-957D-4CF47BA4E501}" srcOrd="9" destOrd="0" presId="urn:microsoft.com/office/officeart/2005/8/layout/default"/>
    <dgm:cxn modelId="{D7B62161-BD74-4289-A414-96071D9F8969}" type="presParOf" srcId="{85003BB4-B93B-4E11-AC26-269CA97E76FB}" destId="{2DCE3624-5650-4EBE-A426-E00A0C3C9E2A}" srcOrd="10" destOrd="0" presId="urn:microsoft.com/office/officeart/2005/8/layout/default"/>
    <dgm:cxn modelId="{06067BEF-786D-486D-A66F-D6167C1BB934}" type="presParOf" srcId="{85003BB4-B93B-4E11-AC26-269CA97E76FB}" destId="{35708205-6C67-4356-BC10-C52FFAA8EE86}" srcOrd="11" destOrd="0" presId="urn:microsoft.com/office/officeart/2005/8/layout/default"/>
    <dgm:cxn modelId="{64224452-336F-418F-B977-EE75E775B887}" type="presParOf" srcId="{85003BB4-B93B-4E11-AC26-269CA97E76FB}" destId="{F93F3565-89C5-4314-A8F4-D3BF1790746D}" srcOrd="12" destOrd="0" presId="urn:microsoft.com/office/officeart/2005/8/layout/default"/>
    <dgm:cxn modelId="{897DAD35-34F6-4D0A-A80D-999AF05D0150}" type="presParOf" srcId="{85003BB4-B93B-4E11-AC26-269CA97E76FB}" destId="{C34EF090-5279-4445-A9C7-8462D595C190}" srcOrd="13" destOrd="0" presId="urn:microsoft.com/office/officeart/2005/8/layout/default"/>
    <dgm:cxn modelId="{B130F554-9A62-4241-81FF-F5739A548916}" type="presParOf" srcId="{85003BB4-B93B-4E11-AC26-269CA97E76FB}" destId="{0350706D-2DDE-41D6-8772-7D32FC7159C0}" srcOrd="14" destOrd="0" presId="urn:microsoft.com/office/officeart/2005/8/layout/default"/>
    <dgm:cxn modelId="{3C6A54D1-1C6F-451E-AF74-B019E5FD4508}" type="presParOf" srcId="{85003BB4-B93B-4E11-AC26-269CA97E76FB}" destId="{2EF2A08B-B2E7-4044-959A-8210ADB639DF}" srcOrd="15" destOrd="0" presId="urn:microsoft.com/office/officeart/2005/8/layout/default"/>
    <dgm:cxn modelId="{D22E4744-F0F2-430F-BD50-9960659AFA50}" type="presParOf" srcId="{85003BB4-B93B-4E11-AC26-269CA97E76FB}" destId="{C1C77E15-A734-43BE-B517-0CDEC9572DAA}" srcOrd="16" destOrd="0" presId="urn:microsoft.com/office/officeart/2005/8/layout/default"/>
    <dgm:cxn modelId="{9081B534-31CA-425E-9901-A870A88C67D2}" type="presParOf" srcId="{85003BB4-B93B-4E11-AC26-269CA97E76FB}" destId="{562A670C-95B9-457A-A340-B9FBA289AEE5}" srcOrd="17" destOrd="0" presId="urn:microsoft.com/office/officeart/2005/8/layout/default"/>
    <dgm:cxn modelId="{42DE984B-507C-47FD-A8BD-2D77AF421822}" type="presParOf" srcId="{85003BB4-B93B-4E11-AC26-269CA97E76FB}" destId="{AA758072-5040-4E12-BD40-0391FE694FB5}" srcOrd="18" destOrd="0" presId="urn:microsoft.com/office/officeart/2005/8/layout/default"/>
    <dgm:cxn modelId="{6D7F92E2-7BBA-48D7-9A44-65D6E5B91ACE}" type="presParOf" srcId="{85003BB4-B93B-4E11-AC26-269CA97E76FB}" destId="{B002DBBB-EA0D-4D48-A2EB-646035ED865D}" srcOrd="19" destOrd="0" presId="urn:microsoft.com/office/officeart/2005/8/layout/default"/>
    <dgm:cxn modelId="{49820210-E4F3-4D6F-AE7F-41AF964DD3F6}" type="presParOf" srcId="{85003BB4-B93B-4E11-AC26-269CA97E76FB}" destId="{103E4172-6A97-412D-9B0B-32E293CB7E74}" srcOrd="20" destOrd="0" presId="urn:microsoft.com/office/officeart/2005/8/layout/default"/>
    <dgm:cxn modelId="{51F1C24D-6C31-4217-8B8E-F4180F1C77D7}" type="presParOf" srcId="{85003BB4-B93B-4E11-AC26-269CA97E76FB}" destId="{FC214DBE-C621-43A6-B68A-4BE05F057442}" srcOrd="21" destOrd="0" presId="urn:microsoft.com/office/officeart/2005/8/layout/default"/>
    <dgm:cxn modelId="{CA858DDA-9AC3-4AFB-B4F4-379BEF01C554}" type="presParOf" srcId="{85003BB4-B93B-4E11-AC26-269CA97E76FB}" destId="{ADF09487-6676-482C-9F11-4450BC8ECC0F}" srcOrd="22" destOrd="0" presId="urn:microsoft.com/office/officeart/2005/8/layout/default"/>
    <dgm:cxn modelId="{373DF637-DECA-457A-8E0D-A600FBF8B81E}" type="presParOf" srcId="{85003BB4-B93B-4E11-AC26-269CA97E76FB}" destId="{9B78760D-8A44-4272-A49A-E70DFCD8D7FA}" srcOrd="23" destOrd="0" presId="urn:microsoft.com/office/officeart/2005/8/layout/default"/>
    <dgm:cxn modelId="{E1D4A418-B527-4BAB-A401-D811C5C7948F}" type="presParOf" srcId="{85003BB4-B93B-4E11-AC26-269CA97E76FB}" destId="{94B945F7-44FE-4AEC-958A-4F2F0D0A0BDF}" srcOrd="24" destOrd="0" presId="urn:microsoft.com/office/officeart/2005/8/layout/default"/>
    <dgm:cxn modelId="{53434849-7E6D-471F-9121-B2E2BD17FFEA}" type="presParOf" srcId="{85003BB4-B93B-4E11-AC26-269CA97E76FB}" destId="{0BA9D3AF-1D62-46A5-9E19-028C1101CA9C}" srcOrd="25" destOrd="0" presId="urn:microsoft.com/office/officeart/2005/8/layout/default"/>
    <dgm:cxn modelId="{5A184FB4-3A27-49A8-ACC3-80E845E932D8}" type="presParOf" srcId="{85003BB4-B93B-4E11-AC26-269CA97E76FB}" destId="{B9A75DD7-D0FA-45E8-87B6-F484F8B3C889}" srcOrd="26" destOrd="0" presId="urn:microsoft.com/office/officeart/2005/8/layout/default"/>
    <dgm:cxn modelId="{E90031EA-1A8E-43BC-8858-6243EA58B9D3}" type="presParOf" srcId="{85003BB4-B93B-4E11-AC26-269CA97E76FB}" destId="{44B3CCF3-B8C0-4F1E-BF0E-246C564C3D24}" srcOrd="27" destOrd="0" presId="urn:microsoft.com/office/officeart/2005/8/layout/default"/>
    <dgm:cxn modelId="{75517284-72EF-4999-B6D1-38D5AFF8D689}" type="presParOf" srcId="{85003BB4-B93B-4E11-AC26-269CA97E76FB}" destId="{AEFADC5A-19BF-4446-98DB-E00F25C8A925}" srcOrd="28" destOrd="0" presId="urn:microsoft.com/office/officeart/2005/8/layout/default"/>
    <dgm:cxn modelId="{F4BB3A53-3630-4895-8029-1EB45BB5B5BE}" type="presParOf" srcId="{85003BB4-B93B-4E11-AC26-269CA97E76FB}" destId="{E74EA934-C1E1-4E1C-809E-E3B53B2CA28B}" srcOrd="29" destOrd="0" presId="urn:microsoft.com/office/officeart/2005/8/layout/default"/>
    <dgm:cxn modelId="{F00DA292-EA15-44C5-B5F3-975AF8D0F27B}" type="presParOf" srcId="{85003BB4-B93B-4E11-AC26-269CA97E76FB}" destId="{908394CF-463F-4BDE-BBC0-81FD7F50447E}" srcOrd="3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70FC3-9FF8-43EA-AD55-480B636AF503}">
      <dsp:nvSpPr>
        <dsp:cNvPr id="0" name=""/>
        <dsp:cNvSpPr/>
      </dsp:nvSpPr>
      <dsp:spPr>
        <a:xfrm>
          <a:off x="92891" y="1390"/>
          <a:ext cx="1865844" cy="1119506"/>
        </a:xfrm>
        <a:prstGeom prst="rect">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 How does your school know if children need extra help?</a:t>
          </a:r>
        </a:p>
      </dsp:txBody>
      <dsp:txXfrm>
        <a:off x="92891" y="1390"/>
        <a:ext cx="1865844" cy="1119506"/>
      </dsp:txXfrm>
    </dsp:sp>
    <dsp:sp modelId="{6B06D169-08E8-45AC-A6FD-F6F5A94E5F0B}">
      <dsp:nvSpPr>
        <dsp:cNvPr id="0" name=""/>
        <dsp:cNvSpPr/>
      </dsp:nvSpPr>
      <dsp:spPr>
        <a:xfrm>
          <a:off x="2145319" y="1390"/>
          <a:ext cx="1865844" cy="1119506"/>
        </a:xfrm>
        <a:prstGeom prst="rect">
          <a:avLst/>
        </a:prstGeom>
        <a:gradFill rotWithShape="0">
          <a:gsLst>
            <a:gs pos="0">
              <a:schemeClr val="accent2">
                <a:hueOff val="-437027"/>
                <a:satOff val="-518"/>
                <a:lumOff val="-274"/>
                <a:alphaOff val="0"/>
                <a:lumMod val="95000"/>
              </a:schemeClr>
            </a:gs>
            <a:gs pos="100000">
              <a:schemeClr val="accent2">
                <a:hueOff val="-437027"/>
                <a:satOff val="-518"/>
                <a:lumOff val="-274"/>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437027"/>
              <a:satOff val="-518"/>
              <a:lumOff val="-274"/>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2) What do I do if I think my child has special educational needs?</a:t>
          </a:r>
        </a:p>
      </dsp:txBody>
      <dsp:txXfrm>
        <a:off x="2145319" y="1390"/>
        <a:ext cx="1865844" cy="1119506"/>
      </dsp:txXfrm>
    </dsp:sp>
    <dsp:sp modelId="{2F020499-1F8E-4554-BDF8-0F6E789F78C8}">
      <dsp:nvSpPr>
        <dsp:cNvPr id="0" name=""/>
        <dsp:cNvSpPr/>
      </dsp:nvSpPr>
      <dsp:spPr>
        <a:xfrm>
          <a:off x="4197748" y="1390"/>
          <a:ext cx="1865844" cy="1119506"/>
        </a:xfrm>
        <a:prstGeom prst="rect">
          <a:avLst/>
        </a:prstGeom>
        <a:gradFill rotWithShape="0">
          <a:gsLst>
            <a:gs pos="0">
              <a:schemeClr val="accent2">
                <a:hueOff val="-874054"/>
                <a:satOff val="-1037"/>
                <a:lumOff val="-549"/>
                <a:alphaOff val="0"/>
                <a:lumMod val="95000"/>
              </a:schemeClr>
            </a:gs>
            <a:gs pos="100000">
              <a:schemeClr val="accent2">
                <a:hueOff val="-874054"/>
                <a:satOff val="-1037"/>
                <a:lumOff val="-549"/>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874054"/>
              <a:satOff val="-1037"/>
              <a:lumOff val="-549"/>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3) How will both you and I know how my child is doing?</a:t>
          </a:r>
        </a:p>
      </dsp:txBody>
      <dsp:txXfrm>
        <a:off x="4197748" y="1390"/>
        <a:ext cx="1865844" cy="1119506"/>
      </dsp:txXfrm>
    </dsp:sp>
    <dsp:sp modelId="{F4553A4B-3852-4BD8-A020-A40798C09885}">
      <dsp:nvSpPr>
        <dsp:cNvPr id="0" name=""/>
        <dsp:cNvSpPr/>
      </dsp:nvSpPr>
      <dsp:spPr>
        <a:xfrm>
          <a:off x="6250176" y="1390"/>
          <a:ext cx="1865844" cy="1119506"/>
        </a:xfrm>
        <a:prstGeom prst="rect">
          <a:avLst/>
        </a:prstGeom>
        <a:gradFill rotWithShape="0">
          <a:gsLst>
            <a:gs pos="0">
              <a:schemeClr val="accent2">
                <a:hueOff val="-1311081"/>
                <a:satOff val="-1555"/>
                <a:lumOff val="-823"/>
                <a:alphaOff val="0"/>
                <a:lumMod val="95000"/>
              </a:schemeClr>
            </a:gs>
            <a:gs pos="100000">
              <a:schemeClr val="accent2">
                <a:hueOff val="-1311081"/>
                <a:satOff val="-1555"/>
                <a:lumOff val="-823"/>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1311081"/>
              <a:satOff val="-1555"/>
              <a:lumOff val="-823"/>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4) How will you help me support my child’s learning?</a:t>
          </a:r>
        </a:p>
      </dsp:txBody>
      <dsp:txXfrm>
        <a:off x="6250176" y="1390"/>
        <a:ext cx="1865844" cy="1119506"/>
      </dsp:txXfrm>
    </dsp:sp>
    <dsp:sp modelId="{4A1A36C0-8200-42DC-9311-BC97E530DADE}">
      <dsp:nvSpPr>
        <dsp:cNvPr id="0" name=""/>
        <dsp:cNvSpPr/>
      </dsp:nvSpPr>
      <dsp:spPr>
        <a:xfrm>
          <a:off x="92891" y="1307481"/>
          <a:ext cx="1865844" cy="1119506"/>
        </a:xfrm>
        <a:prstGeom prst="rect">
          <a:avLst/>
        </a:prstGeom>
        <a:gradFill rotWithShape="0">
          <a:gsLst>
            <a:gs pos="0">
              <a:schemeClr val="accent2">
                <a:hueOff val="-1748108"/>
                <a:satOff val="-2074"/>
                <a:lumOff val="-1098"/>
                <a:alphaOff val="0"/>
                <a:lumMod val="95000"/>
              </a:schemeClr>
            </a:gs>
            <a:gs pos="100000">
              <a:schemeClr val="accent2">
                <a:hueOff val="-1748108"/>
                <a:satOff val="-2074"/>
                <a:lumOff val="-1098"/>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1748108"/>
              <a:satOff val="-2074"/>
              <a:lumOff val="-1098"/>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5) How will the school’s staff support my child?</a:t>
          </a:r>
        </a:p>
      </dsp:txBody>
      <dsp:txXfrm>
        <a:off x="92891" y="1307481"/>
        <a:ext cx="1865844" cy="1119506"/>
      </dsp:txXfrm>
    </dsp:sp>
    <dsp:sp modelId="{2DCE3624-5650-4EBE-A426-E00A0C3C9E2A}">
      <dsp:nvSpPr>
        <dsp:cNvPr id="0" name=""/>
        <dsp:cNvSpPr/>
      </dsp:nvSpPr>
      <dsp:spPr>
        <a:xfrm>
          <a:off x="2145319" y="1307481"/>
          <a:ext cx="1865844" cy="1119506"/>
        </a:xfrm>
        <a:prstGeom prst="rect">
          <a:avLst/>
        </a:prstGeom>
        <a:gradFill rotWithShape="0">
          <a:gsLst>
            <a:gs pos="0">
              <a:schemeClr val="accent2">
                <a:hueOff val="-2185134"/>
                <a:satOff val="-2592"/>
                <a:lumOff val="-1372"/>
                <a:alphaOff val="0"/>
                <a:lumMod val="95000"/>
              </a:schemeClr>
            </a:gs>
            <a:gs pos="100000">
              <a:schemeClr val="accent2">
                <a:hueOff val="-2185134"/>
                <a:satOff val="-2592"/>
                <a:lumOff val="-1372"/>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2185134"/>
              <a:satOff val="-2592"/>
              <a:lumOff val="-1372"/>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6) How will the curriculum at your school be matched to my child’s needs?</a:t>
          </a:r>
        </a:p>
      </dsp:txBody>
      <dsp:txXfrm>
        <a:off x="2145319" y="1307481"/>
        <a:ext cx="1865844" cy="1119506"/>
      </dsp:txXfrm>
    </dsp:sp>
    <dsp:sp modelId="{F93F3565-89C5-4314-A8F4-D3BF1790746D}">
      <dsp:nvSpPr>
        <dsp:cNvPr id="0" name=""/>
        <dsp:cNvSpPr/>
      </dsp:nvSpPr>
      <dsp:spPr>
        <a:xfrm>
          <a:off x="4197748" y="1307481"/>
          <a:ext cx="1865844" cy="1119506"/>
        </a:xfrm>
        <a:prstGeom prst="rect">
          <a:avLst/>
        </a:prstGeom>
        <a:gradFill rotWithShape="0">
          <a:gsLst>
            <a:gs pos="0">
              <a:schemeClr val="accent2">
                <a:hueOff val="-2622161"/>
                <a:satOff val="-3110"/>
                <a:lumOff val="-1647"/>
                <a:alphaOff val="0"/>
                <a:lumMod val="95000"/>
              </a:schemeClr>
            </a:gs>
            <a:gs pos="100000">
              <a:schemeClr val="accent2">
                <a:hueOff val="-2622161"/>
                <a:satOff val="-3110"/>
                <a:lumOff val="-1647"/>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2622161"/>
              <a:satOff val="-3110"/>
              <a:lumOff val="-1647"/>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7) How is the decision made about the type of and how much support my child will receive?</a:t>
          </a:r>
        </a:p>
      </dsp:txBody>
      <dsp:txXfrm>
        <a:off x="4197748" y="1307481"/>
        <a:ext cx="1865844" cy="1119506"/>
      </dsp:txXfrm>
    </dsp:sp>
    <dsp:sp modelId="{0350706D-2DDE-41D6-8772-7D32FC7159C0}">
      <dsp:nvSpPr>
        <dsp:cNvPr id="0" name=""/>
        <dsp:cNvSpPr/>
      </dsp:nvSpPr>
      <dsp:spPr>
        <a:xfrm>
          <a:off x="6250176" y="1307481"/>
          <a:ext cx="1865844" cy="1119506"/>
        </a:xfrm>
        <a:prstGeom prst="rect">
          <a:avLst/>
        </a:prstGeom>
        <a:gradFill rotWithShape="0">
          <a:gsLst>
            <a:gs pos="0">
              <a:schemeClr val="accent2">
                <a:hueOff val="-3059188"/>
                <a:satOff val="-3629"/>
                <a:lumOff val="-1921"/>
                <a:alphaOff val="0"/>
                <a:lumMod val="95000"/>
              </a:schemeClr>
            </a:gs>
            <a:gs pos="100000">
              <a:schemeClr val="accent2">
                <a:hueOff val="-3059188"/>
                <a:satOff val="-3629"/>
                <a:lumOff val="-1921"/>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3059188"/>
              <a:satOff val="-3629"/>
              <a:lumOff val="-1921"/>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8) How will my child be included in activities outside the school classroom?</a:t>
          </a:r>
        </a:p>
      </dsp:txBody>
      <dsp:txXfrm>
        <a:off x="6250176" y="1307481"/>
        <a:ext cx="1865844" cy="1119506"/>
      </dsp:txXfrm>
    </dsp:sp>
    <dsp:sp modelId="{C1C77E15-A734-43BE-B517-0CDEC9572DAA}">
      <dsp:nvSpPr>
        <dsp:cNvPr id="0" name=""/>
        <dsp:cNvSpPr/>
      </dsp:nvSpPr>
      <dsp:spPr>
        <a:xfrm>
          <a:off x="92891" y="2613572"/>
          <a:ext cx="1865844" cy="1119506"/>
        </a:xfrm>
        <a:prstGeom prst="rect">
          <a:avLst/>
        </a:prstGeom>
        <a:gradFill rotWithShape="0">
          <a:gsLst>
            <a:gs pos="0">
              <a:schemeClr val="accent2">
                <a:hueOff val="-3496215"/>
                <a:satOff val="-4147"/>
                <a:lumOff val="-2196"/>
                <a:alphaOff val="0"/>
                <a:lumMod val="95000"/>
              </a:schemeClr>
            </a:gs>
            <a:gs pos="100000">
              <a:schemeClr val="accent2">
                <a:hueOff val="-3496215"/>
                <a:satOff val="-4147"/>
                <a:lumOff val="-2196"/>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3496215"/>
              <a:satOff val="-4147"/>
              <a:lumOff val="-2196"/>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9) What support will there be for my child’s overall wellbeing?</a:t>
          </a:r>
        </a:p>
      </dsp:txBody>
      <dsp:txXfrm>
        <a:off x="92891" y="2613572"/>
        <a:ext cx="1865844" cy="1119506"/>
      </dsp:txXfrm>
    </dsp:sp>
    <dsp:sp modelId="{AA758072-5040-4E12-BD40-0391FE694FB5}">
      <dsp:nvSpPr>
        <dsp:cNvPr id="0" name=""/>
        <dsp:cNvSpPr/>
      </dsp:nvSpPr>
      <dsp:spPr>
        <a:xfrm>
          <a:off x="2145319" y="2613572"/>
          <a:ext cx="1865844" cy="1119506"/>
        </a:xfrm>
        <a:prstGeom prst="rect">
          <a:avLst/>
        </a:prstGeom>
        <a:gradFill rotWithShape="0">
          <a:gsLst>
            <a:gs pos="0">
              <a:schemeClr val="accent2">
                <a:hueOff val="-3933242"/>
                <a:satOff val="-4666"/>
                <a:lumOff val="-2470"/>
                <a:alphaOff val="0"/>
                <a:lumMod val="95000"/>
              </a:schemeClr>
            </a:gs>
            <a:gs pos="100000">
              <a:schemeClr val="accent2">
                <a:hueOff val="-3933242"/>
                <a:satOff val="-4666"/>
                <a:lumOff val="-247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3933242"/>
              <a:satOff val="-4666"/>
              <a:lumOff val="-247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10) What training is provided for staff supporting children with SEND?</a:t>
          </a:r>
        </a:p>
      </dsp:txBody>
      <dsp:txXfrm>
        <a:off x="2145319" y="2613572"/>
        <a:ext cx="1865844" cy="1119506"/>
      </dsp:txXfrm>
    </dsp:sp>
    <dsp:sp modelId="{103E4172-6A97-412D-9B0B-32E293CB7E74}">
      <dsp:nvSpPr>
        <dsp:cNvPr id="0" name=""/>
        <dsp:cNvSpPr/>
      </dsp:nvSpPr>
      <dsp:spPr>
        <a:xfrm>
          <a:off x="4197748" y="2613572"/>
          <a:ext cx="1865844" cy="1119506"/>
        </a:xfrm>
        <a:prstGeom prst="rect">
          <a:avLst/>
        </a:prstGeom>
        <a:gradFill rotWithShape="0">
          <a:gsLst>
            <a:gs pos="0">
              <a:schemeClr val="accent2">
                <a:hueOff val="-4370269"/>
                <a:satOff val="-5184"/>
                <a:lumOff val="-2745"/>
                <a:alphaOff val="0"/>
                <a:lumMod val="95000"/>
              </a:schemeClr>
            </a:gs>
            <a:gs pos="100000">
              <a:schemeClr val="accent2">
                <a:hueOff val="-4370269"/>
                <a:satOff val="-5184"/>
                <a:lumOff val="-2745"/>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4370269"/>
              <a:satOff val="-5184"/>
              <a:lumOff val="-2745"/>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11) How accessible is your school?</a:t>
          </a:r>
        </a:p>
      </dsp:txBody>
      <dsp:txXfrm>
        <a:off x="4197748" y="2613572"/>
        <a:ext cx="1865844" cy="1119506"/>
      </dsp:txXfrm>
    </dsp:sp>
    <dsp:sp modelId="{ADF09487-6676-482C-9F11-4450BC8ECC0F}">
      <dsp:nvSpPr>
        <dsp:cNvPr id="0" name=""/>
        <dsp:cNvSpPr/>
      </dsp:nvSpPr>
      <dsp:spPr>
        <a:xfrm>
          <a:off x="6250176" y="2613572"/>
          <a:ext cx="1865844" cy="1119506"/>
        </a:xfrm>
        <a:prstGeom prst="rect">
          <a:avLst/>
        </a:prstGeom>
        <a:gradFill rotWithShape="0">
          <a:gsLst>
            <a:gs pos="0">
              <a:schemeClr val="accent2">
                <a:hueOff val="-4807296"/>
                <a:satOff val="-5702"/>
                <a:lumOff val="-3019"/>
                <a:alphaOff val="0"/>
                <a:lumMod val="95000"/>
              </a:schemeClr>
            </a:gs>
            <a:gs pos="100000">
              <a:schemeClr val="accent2">
                <a:hueOff val="-4807296"/>
                <a:satOff val="-5702"/>
                <a:lumOff val="-3019"/>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4807296"/>
              <a:satOff val="-5702"/>
              <a:lumOff val="-3019"/>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12) How are parents currently involved in your school?</a:t>
          </a:r>
        </a:p>
      </dsp:txBody>
      <dsp:txXfrm>
        <a:off x="6250176" y="2613572"/>
        <a:ext cx="1865844" cy="1119506"/>
      </dsp:txXfrm>
    </dsp:sp>
    <dsp:sp modelId="{94B945F7-44FE-4AEC-958A-4F2F0D0A0BDF}">
      <dsp:nvSpPr>
        <dsp:cNvPr id="0" name=""/>
        <dsp:cNvSpPr/>
      </dsp:nvSpPr>
      <dsp:spPr>
        <a:xfrm>
          <a:off x="92891" y="3919663"/>
          <a:ext cx="1865844" cy="1119506"/>
        </a:xfrm>
        <a:prstGeom prst="rect">
          <a:avLst/>
        </a:prstGeom>
        <a:gradFill rotWithShape="0">
          <a:gsLst>
            <a:gs pos="0">
              <a:schemeClr val="accent2">
                <a:hueOff val="-5244323"/>
                <a:satOff val="-6221"/>
                <a:lumOff val="-3294"/>
                <a:alphaOff val="0"/>
                <a:lumMod val="95000"/>
              </a:schemeClr>
            </a:gs>
            <a:gs pos="100000">
              <a:schemeClr val="accent2">
                <a:hueOff val="-5244323"/>
                <a:satOff val="-6221"/>
                <a:lumOff val="-3294"/>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5244323"/>
              <a:satOff val="-6221"/>
              <a:lumOff val="-3294"/>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13) What steps should I take if I have a concern about the school’s SEND provision?</a:t>
          </a:r>
        </a:p>
      </dsp:txBody>
      <dsp:txXfrm>
        <a:off x="92891" y="3919663"/>
        <a:ext cx="1865844" cy="1119506"/>
      </dsp:txXfrm>
    </dsp:sp>
    <dsp:sp modelId="{B9A75DD7-D0FA-45E8-87B6-F484F8B3C889}">
      <dsp:nvSpPr>
        <dsp:cNvPr id="0" name=""/>
        <dsp:cNvSpPr/>
      </dsp:nvSpPr>
      <dsp:spPr>
        <a:xfrm>
          <a:off x="2145319" y="3919663"/>
          <a:ext cx="1865844" cy="1119506"/>
        </a:xfrm>
        <a:prstGeom prst="rect">
          <a:avLst/>
        </a:prstGeom>
        <a:gradFill rotWithShape="0">
          <a:gsLst>
            <a:gs pos="0">
              <a:schemeClr val="accent2">
                <a:hueOff val="-5681350"/>
                <a:satOff val="-6739"/>
                <a:lumOff val="-3568"/>
                <a:alphaOff val="0"/>
                <a:lumMod val="95000"/>
              </a:schemeClr>
            </a:gs>
            <a:gs pos="100000">
              <a:schemeClr val="accent2">
                <a:hueOff val="-5681350"/>
                <a:satOff val="-6739"/>
                <a:lumOff val="-3568"/>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5681350"/>
              <a:satOff val="-6739"/>
              <a:lumOff val="-3568"/>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14) What special services are available at or accessed by the school?</a:t>
          </a:r>
        </a:p>
      </dsp:txBody>
      <dsp:txXfrm>
        <a:off x="2145319" y="3919663"/>
        <a:ext cx="1865844" cy="1119506"/>
      </dsp:txXfrm>
    </dsp:sp>
    <dsp:sp modelId="{AEFADC5A-19BF-4446-98DB-E00F25C8A925}">
      <dsp:nvSpPr>
        <dsp:cNvPr id="0" name=""/>
        <dsp:cNvSpPr/>
      </dsp:nvSpPr>
      <dsp:spPr>
        <a:xfrm>
          <a:off x="4197748" y="3919663"/>
          <a:ext cx="1865844" cy="1119506"/>
        </a:xfrm>
        <a:prstGeom prst="rect">
          <a:avLst/>
        </a:prstGeom>
        <a:gradFill rotWithShape="0">
          <a:gsLst>
            <a:gs pos="0">
              <a:schemeClr val="accent2">
                <a:hueOff val="-6118376"/>
                <a:satOff val="-7258"/>
                <a:lumOff val="-3843"/>
                <a:alphaOff val="0"/>
                <a:lumMod val="95000"/>
              </a:schemeClr>
            </a:gs>
            <a:gs pos="100000">
              <a:schemeClr val="accent2">
                <a:hueOff val="-6118376"/>
                <a:satOff val="-7258"/>
                <a:lumOff val="-3843"/>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6118376"/>
              <a:satOff val="-7258"/>
              <a:lumOff val="-3843"/>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15) How will the school prepare and support my child during transition periods?</a:t>
          </a:r>
        </a:p>
      </dsp:txBody>
      <dsp:txXfrm>
        <a:off x="4197748" y="3919663"/>
        <a:ext cx="1865844" cy="1119506"/>
      </dsp:txXfrm>
    </dsp:sp>
    <dsp:sp modelId="{908394CF-463F-4BDE-BBC0-81FD7F50447E}">
      <dsp:nvSpPr>
        <dsp:cNvPr id="0" name=""/>
        <dsp:cNvSpPr/>
      </dsp:nvSpPr>
      <dsp:spPr>
        <a:xfrm>
          <a:off x="6229950" y="3912195"/>
          <a:ext cx="1865844" cy="1119506"/>
        </a:xfrm>
        <a:prstGeom prst="rect">
          <a:avLst/>
        </a:prstGeom>
        <a:gradFill rotWithShape="0">
          <a:gsLst>
            <a:gs pos="0">
              <a:schemeClr val="accent2">
                <a:hueOff val="-6555403"/>
                <a:satOff val="-7776"/>
                <a:lumOff val="-4117"/>
                <a:alphaOff val="0"/>
                <a:lumMod val="95000"/>
              </a:schemeClr>
            </a:gs>
            <a:gs pos="100000">
              <a:schemeClr val="accent2">
                <a:hueOff val="-6555403"/>
                <a:satOff val="-7776"/>
                <a:lumOff val="-4117"/>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6555403"/>
              <a:satOff val="-7776"/>
              <a:lumOff val="-4117"/>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16) Where can I get further information about services for my child?</a:t>
          </a:r>
        </a:p>
      </dsp:txBody>
      <dsp:txXfrm>
        <a:off x="6229950" y="3912195"/>
        <a:ext cx="1865844" cy="11195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EE80C0-8205-4D7A-86AB-F20F557B7CAD}" type="datetimeFigureOut">
              <a:rPr lang="en-GB" smtClean="0"/>
              <a:t>28/04/2019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08DD2-0F00-48BF-88B4-D73224E7C895}"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EE80C0-8205-4D7A-86AB-F20F557B7CAD}" type="datetimeFigureOut">
              <a:rPr lang="en-GB" smtClean="0"/>
              <a:t>28/04/2019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08DD2-0F00-48BF-88B4-D73224E7C89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EE80C0-8205-4D7A-86AB-F20F557B7CAD}" type="datetimeFigureOut">
              <a:rPr lang="en-GB" smtClean="0"/>
              <a:t>28/04/2019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08DD2-0F00-48BF-88B4-D73224E7C89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1EE80C0-8205-4D7A-86AB-F20F557B7CAD}" type="datetimeFigureOut">
              <a:rPr lang="en-GB" smtClean="0"/>
              <a:t>28/04/2019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08DD2-0F00-48BF-88B4-D73224E7C895}" type="slidenum">
              <a:rPr lang="en-GB" smtClean="0"/>
              <a:t>‹#›</a:t>
            </a:fld>
            <a:endParaRPr lang="en-GB"/>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EE80C0-8205-4D7A-86AB-F20F557B7CAD}" type="datetimeFigureOut">
              <a:rPr lang="en-GB" smtClean="0"/>
              <a:t>28/04/2019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08DD2-0F00-48BF-88B4-D73224E7C89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1EE80C0-8205-4D7A-86AB-F20F557B7CAD}" type="datetimeFigureOut">
              <a:rPr lang="en-GB" smtClean="0"/>
              <a:t>28/04/2019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A08DD2-0F00-48BF-88B4-D73224E7C895}" type="slidenum">
              <a:rPr lang="en-GB" smtClean="0"/>
              <a:t>‹#›</a:t>
            </a:fld>
            <a:endParaRPr lang="en-GB"/>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EE80C0-8205-4D7A-86AB-F20F557B7CAD}" type="datetimeFigureOut">
              <a:rPr lang="en-GB" smtClean="0"/>
              <a:t>28/04/2019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A08DD2-0F00-48BF-88B4-D73224E7C895}"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EE80C0-8205-4D7A-86AB-F20F557B7CAD}" type="datetimeFigureOut">
              <a:rPr lang="en-GB" smtClean="0"/>
              <a:t>28/04/2019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A08DD2-0F00-48BF-88B4-D73224E7C89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E80C0-8205-4D7A-86AB-F20F557B7CAD}" type="datetimeFigureOut">
              <a:rPr lang="en-GB" smtClean="0"/>
              <a:t>28/04/2019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A08DD2-0F00-48BF-88B4-D73224E7C89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EE80C0-8205-4D7A-86AB-F20F557B7CAD}" type="datetimeFigureOut">
              <a:rPr lang="en-GB" smtClean="0"/>
              <a:t>28/04/2019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A08DD2-0F00-48BF-88B4-D73224E7C89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EE80C0-8205-4D7A-86AB-F20F557B7CAD}" type="datetimeFigureOut">
              <a:rPr lang="en-GB" smtClean="0"/>
              <a:t>28/04/2019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A08DD2-0F00-48BF-88B4-D73224E7C895}"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1EE80C0-8205-4D7A-86AB-F20F557B7CAD}" type="datetimeFigureOut">
              <a:rPr lang="en-GB" smtClean="0"/>
              <a:t>28/04/2019</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3A08DD2-0F00-48BF-88B4-D73224E7C89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hampshirelocaloffer.info/en/Main_P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1700808"/>
            <a:ext cx="6840760" cy="882119"/>
          </a:xfrm>
        </p:spPr>
        <p:txBody>
          <a:bodyPr>
            <a:normAutofit fontScale="77500" lnSpcReduction="20000"/>
          </a:bodyPr>
          <a:lstStyle/>
          <a:p>
            <a:pPr algn="ctr"/>
            <a:r>
              <a:rPr lang="en-GB" sz="4000" dirty="0"/>
              <a:t>Special Educational Needs and Disabilities Information Report</a:t>
            </a:r>
          </a:p>
        </p:txBody>
      </p:sp>
      <p:sp>
        <p:nvSpPr>
          <p:cNvPr id="2" name="Title 1"/>
          <p:cNvSpPr>
            <a:spLocks noGrp="1"/>
          </p:cNvSpPr>
          <p:nvPr>
            <p:ph type="ctrTitle"/>
          </p:nvPr>
        </p:nvSpPr>
        <p:spPr>
          <a:xfrm>
            <a:off x="539552" y="404665"/>
            <a:ext cx="8136904" cy="1296144"/>
          </a:xfrm>
        </p:spPr>
        <p:txBody>
          <a:bodyPr/>
          <a:lstStyle/>
          <a:p>
            <a:pPr marL="182880" indent="0" algn="ctr">
              <a:buNone/>
            </a:pPr>
            <a:r>
              <a:rPr lang="en-GB" dirty="0"/>
              <a:t>Mill </a:t>
            </a:r>
            <a:r>
              <a:rPr lang="en-GB" dirty="0" err="1"/>
              <a:t>Rythe</a:t>
            </a:r>
            <a:r>
              <a:rPr lang="en-GB" dirty="0"/>
              <a:t> Junior School</a:t>
            </a:r>
          </a:p>
        </p:txBody>
      </p:sp>
      <p:sp>
        <p:nvSpPr>
          <p:cNvPr id="5" name="Content Placeholder 3"/>
          <p:cNvSpPr txBox="1">
            <a:spLocks/>
          </p:cNvSpPr>
          <p:nvPr/>
        </p:nvSpPr>
        <p:spPr>
          <a:xfrm>
            <a:off x="611560" y="2564904"/>
            <a:ext cx="7920880" cy="3744416"/>
          </a:xfrm>
          <a:prstGeom prst="rect">
            <a:avLst/>
          </a:prstGeom>
        </p:spPr>
        <p:txBody>
          <a:bodyPr>
            <a:normAutofit fontScale="925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GB" dirty="0"/>
              <a:t>We are a larger than average mainstream junior school on </a:t>
            </a:r>
            <a:r>
              <a:rPr lang="en-GB" dirty="0" err="1"/>
              <a:t>Hayling</a:t>
            </a:r>
            <a:r>
              <a:rPr lang="en-GB" dirty="0"/>
              <a:t> Island. </a:t>
            </a:r>
          </a:p>
          <a:p>
            <a:r>
              <a:rPr lang="en-GB" dirty="0"/>
              <a:t>At Mill </a:t>
            </a:r>
            <a:r>
              <a:rPr lang="en-GB" dirty="0" err="1"/>
              <a:t>Rythe</a:t>
            </a:r>
            <a:r>
              <a:rPr lang="en-GB" dirty="0"/>
              <a:t> Junior School we believe that all children should be given the support needed to achieve to their fullest potential and leave us ready to enter the next part of their education journey. We believe in removing any potential barriers to learning so that children can achieve and succeed.</a:t>
            </a:r>
          </a:p>
          <a:p>
            <a:r>
              <a:rPr lang="en-GB" dirty="0"/>
              <a:t>We support children’s academic, social, communication, emotional and physical needs by personalising learning and provision for all children with Special Educational Needs and Disabilities (SEND). </a:t>
            </a:r>
          </a:p>
        </p:txBody>
      </p:sp>
    </p:spTree>
    <p:extLst>
      <p:ext uri="{BB962C8B-B14F-4D97-AF65-F5344CB8AC3E}">
        <p14:creationId xmlns:p14="http://schemas.microsoft.com/office/powerpoint/2010/main" val="3522921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5) How will the school’s staff support my child?</a:t>
            </a: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755576" y="1844824"/>
            <a:ext cx="7632848" cy="4338816"/>
          </a:xfrm>
        </p:spPr>
        <p:txBody>
          <a:bodyPr>
            <a:normAutofit fontScale="62500" lnSpcReduction="20000"/>
          </a:bodyPr>
          <a:lstStyle/>
          <a:p>
            <a:pPr lvl="0"/>
            <a:r>
              <a:rPr lang="en-GB" sz="2900" b="1" dirty="0"/>
              <a:t>Teachers: </a:t>
            </a:r>
            <a:r>
              <a:rPr lang="en-GB" sz="2900" dirty="0"/>
              <a:t>Our teachers will ensure all lessons are differentiated to meet the needs of your child. (For further details on differentiation refer to the next question.) Teachers will work with children in class on a regular basis with the aim of accelerating their learning.</a:t>
            </a:r>
          </a:p>
          <a:p>
            <a:pPr lvl="0"/>
            <a:r>
              <a:rPr lang="en-GB" sz="2900" b="1" dirty="0"/>
              <a:t>Teaching Assistants: </a:t>
            </a:r>
            <a:r>
              <a:rPr lang="en-GB" sz="2900" dirty="0"/>
              <a:t>Our TAs will regularly support children with SEND in lessons. This may be on a one to one basis or via small group work. Sometimes teaching assistants work with children on a one to one basis outside of the class in order to follow specific programmes to support their learning. </a:t>
            </a:r>
          </a:p>
          <a:p>
            <a:pPr lvl="0"/>
            <a:r>
              <a:rPr lang="en-GB" sz="2900" b="1" dirty="0"/>
              <a:t>Special Educational Needs Co-ordinator: </a:t>
            </a:r>
            <a:r>
              <a:rPr lang="en-GB" sz="2900" dirty="0"/>
              <a:t>The </a:t>
            </a:r>
            <a:r>
              <a:rPr lang="en-GB" sz="2900" dirty="0" err="1"/>
              <a:t>SENCo</a:t>
            </a:r>
            <a:r>
              <a:rPr lang="en-GB" sz="2900" dirty="0"/>
              <a:t> will monitor your child’s progress, seek advice from outside agencies and give suggestions to teachers on how to support your child. </a:t>
            </a:r>
          </a:p>
          <a:p>
            <a:pPr lvl="0"/>
            <a:r>
              <a:rPr lang="en-GB" sz="2900" b="1" dirty="0"/>
              <a:t>Other staff: </a:t>
            </a:r>
            <a:r>
              <a:rPr lang="en-GB" sz="2900" dirty="0"/>
              <a:t>All school staff will be made aware of any significant social, emotional, communication or physical needs your child may have so that they know the best way to support your child.</a:t>
            </a:r>
          </a:p>
          <a:p>
            <a:endParaRPr lang="en-GB" dirty="0"/>
          </a:p>
        </p:txBody>
      </p:sp>
    </p:spTree>
    <p:extLst>
      <p:ext uri="{BB962C8B-B14F-4D97-AF65-F5344CB8AC3E}">
        <p14:creationId xmlns:p14="http://schemas.microsoft.com/office/powerpoint/2010/main" val="2537873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260648"/>
            <a:ext cx="8640960" cy="1368152"/>
          </a:xfrm>
        </p:spPr>
        <p:txBody>
          <a:bodyPr/>
          <a:lstStyle/>
          <a:p>
            <a:pPr marL="0" indent="0" algn="ctr">
              <a:buNone/>
            </a:pPr>
            <a:r>
              <a:rPr lang="en-GB" sz="3200" dirty="0">
                <a:effectLst/>
                <a:cs typeface="Arial" pitchFamily="34" charset="0"/>
              </a:rPr>
              <a:t>6) How will the curriculum at your school be matched to my child’s needs?</a:t>
            </a:r>
            <a:br>
              <a:rPr lang="en-GB" sz="36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467544" y="1700808"/>
            <a:ext cx="8208912" cy="4392488"/>
          </a:xfrm>
        </p:spPr>
        <p:txBody>
          <a:bodyPr>
            <a:normAutofit fontScale="92500" lnSpcReduction="20000"/>
          </a:bodyPr>
          <a:lstStyle/>
          <a:p>
            <a:pPr lvl="0"/>
            <a:r>
              <a:rPr lang="en-GB" sz="2400" dirty="0"/>
              <a:t>In order for all children to achieve to their fullest potential we need to ensure they can access all lessons. We do this through adjusting our curriculum in many ways to meet their personal needs. Some of these adjustments are:</a:t>
            </a:r>
          </a:p>
          <a:p>
            <a:pPr lvl="1"/>
            <a:r>
              <a:rPr lang="en-GB" dirty="0"/>
              <a:t>Setting differentiated learning objectives</a:t>
            </a:r>
          </a:p>
          <a:p>
            <a:pPr lvl="1"/>
            <a:r>
              <a:rPr lang="en-GB" dirty="0"/>
              <a:t>Using visual aids and practical resources selected at an appropriate level</a:t>
            </a:r>
          </a:p>
          <a:p>
            <a:pPr lvl="1"/>
            <a:r>
              <a:rPr lang="en-GB" dirty="0"/>
              <a:t>Use of alternative means of recording ideas</a:t>
            </a:r>
          </a:p>
          <a:p>
            <a:pPr lvl="1"/>
            <a:r>
              <a:rPr lang="en-GB" dirty="0"/>
              <a:t>Specialist equipment purchased as and when needed</a:t>
            </a:r>
          </a:p>
          <a:p>
            <a:pPr lvl="1"/>
            <a:r>
              <a:rPr lang="en-GB" dirty="0"/>
              <a:t>Individual learning targets (on pupil passports)</a:t>
            </a:r>
          </a:p>
          <a:p>
            <a:pPr lvl="1"/>
            <a:r>
              <a:rPr lang="en-GB" dirty="0"/>
              <a:t>Support on a one to one or small group basis from the teacher or TA</a:t>
            </a:r>
          </a:p>
          <a:p>
            <a:pPr lvl="1"/>
            <a:r>
              <a:rPr lang="en-GB" dirty="0"/>
              <a:t>Seeking advice from specialist as and when needed</a:t>
            </a:r>
          </a:p>
          <a:p>
            <a:pPr lvl="1"/>
            <a:r>
              <a:rPr lang="en-GB" dirty="0"/>
              <a:t>Pre-learning and over-learning of key vocabulary and concepts</a:t>
            </a:r>
          </a:p>
          <a:p>
            <a:pPr marL="365760" lvl="1" indent="0">
              <a:buNone/>
            </a:pPr>
            <a:endParaRPr lang="en-GB" dirty="0"/>
          </a:p>
          <a:p>
            <a:endParaRPr lang="en-GB" dirty="0"/>
          </a:p>
        </p:txBody>
      </p:sp>
    </p:spTree>
    <p:extLst>
      <p:ext uri="{BB962C8B-B14F-4D97-AF65-F5344CB8AC3E}">
        <p14:creationId xmlns:p14="http://schemas.microsoft.com/office/powerpoint/2010/main" val="1680371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188640"/>
            <a:ext cx="7776864" cy="1728192"/>
          </a:xfrm>
        </p:spPr>
        <p:txBody>
          <a:bodyPr/>
          <a:lstStyle/>
          <a:p>
            <a:pPr marL="0" indent="0" algn="ctr">
              <a:buNone/>
            </a:pPr>
            <a:r>
              <a:rPr lang="en-GB" sz="3600" dirty="0">
                <a:effectLst/>
                <a:cs typeface="Arial" pitchFamily="34" charset="0"/>
              </a:rPr>
              <a:t>7) How is the decision made about the type of and how much support my child will receive?</a:t>
            </a: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467544" y="1988840"/>
            <a:ext cx="8280920" cy="4464496"/>
          </a:xfrm>
        </p:spPr>
        <p:txBody>
          <a:bodyPr>
            <a:normAutofit fontScale="55000" lnSpcReduction="20000"/>
          </a:bodyPr>
          <a:lstStyle/>
          <a:p>
            <a:pPr lvl="0"/>
            <a:r>
              <a:rPr lang="en-GB" sz="2600" dirty="0"/>
              <a:t>The </a:t>
            </a:r>
            <a:r>
              <a:rPr lang="en-GB" sz="2600" dirty="0" err="1"/>
              <a:t>SENCo</a:t>
            </a:r>
            <a:r>
              <a:rPr lang="en-GB" sz="2600" dirty="0"/>
              <a:t> will use formal assessments, teacher recommendations, parental concerns, specialist advice and observations of your child to decide what support is needed and how often this support this needed. Hampshire Local Authority criteria outlining best practice will be referred to with the aim to put the right level of support in place based on the knowledge of each child’s unique set of strengths and needs. This will be shared with you through pupil passport meetings.</a:t>
            </a:r>
          </a:p>
          <a:p>
            <a:pPr lvl="0"/>
            <a:r>
              <a:rPr lang="en-GB" sz="2600" dirty="0"/>
              <a:t>This support may be in the form of:</a:t>
            </a:r>
          </a:p>
          <a:p>
            <a:pPr lvl="1"/>
            <a:r>
              <a:rPr lang="en-GB" sz="2300" dirty="0"/>
              <a:t>Intervention programmes (reading, writing or maths) – Regular one to one programmes</a:t>
            </a:r>
          </a:p>
          <a:p>
            <a:pPr lvl="1"/>
            <a:r>
              <a:rPr lang="en-GB" sz="2300" dirty="0"/>
              <a:t>Daily reading with an adult</a:t>
            </a:r>
          </a:p>
          <a:p>
            <a:pPr lvl="1"/>
            <a:r>
              <a:rPr lang="en-GB" sz="2300" dirty="0"/>
              <a:t>Social skills</a:t>
            </a:r>
          </a:p>
          <a:p>
            <a:pPr lvl="1"/>
            <a:r>
              <a:rPr lang="en-GB" sz="2300" dirty="0"/>
              <a:t>Emotional Literacy Support Assistant (ELSA) support</a:t>
            </a:r>
          </a:p>
          <a:p>
            <a:pPr lvl="1"/>
            <a:r>
              <a:rPr lang="en-GB" sz="2300" dirty="0"/>
              <a:t>FEIPs (Framework for Enhanced </a:t>
            </a:r>
            <a:r>
              <a:rPr lang="en-GB" sz="2300" dirty="0" err="1"/>
              <a:t>Individal</a:t>
            </a:r>
            <a:r>
              <a:rPr lang="en-GB" sz="2300" dirty="0"/>
              <a:t> Pastoral Support)</a:t>
            </a:r>
          </a:p>
          <a:p>
            <a:pPr lvl="1"/>
            <a:r>
              <a:rPr lang="en-GB" sz="2300" dirty="0"/>
              <a:t>THRIVE sessions</a:t>
            </a:r>
          </a:p>
          <a:p>
            <a:pPr lvl="1"/>
            <a:r>
              <a:rPr lang="en-GB" sz="2300" dirty="0"/>
              <a:t>Speech and language support</a:t>
            </a:r>
          </a:p>
          <a:p>
            <a:pPr lvl="1"/>
            <a:r>
              <a:rPr lang="en-GB" sz="2300" dirty="0"/>
              <a:t>Confidence group</a:t>
            </a:r>
          </a:p>
          <a:p>
            <a:pPr lvl="1"/>
            <a:r>
              <a:rPr lang="en-GB" sz="2300" dirty="0"/>
              <a:t>Transition group</a:t>
            </a:r>
          </a:p>
          <a:p>
            <a:pPr lvl="1"/>
            <a:r>
              <a:rPr lang="en-GB" sz="2300" dirty="0"/>
              <a:t>Handwriting</a:t>
            </a:r>
          </a:p>
          <a:p>
            <a:pPr lvl="1"/>
            <a:r>
              <a:rPr lang="en-GB" sz="2300" dirty="0"/>
              <a:t>Motor skills (fine and gross)</a:t>
            </a:r>
          </a:p>
          <a:p>
            <a:pPr lvl="1"/>
            <a:r>
              <a:rPr lang="en-GB" sz="2300" dirty="0"/>
              <a:t>Teaching assistant support in lessons</a:t>
            </a:r>
          </a:p>
        </p:txBody>
      </p:sp>
    </p:spTree>
    <p:extLst>
      <p:ext uri="{BB962C8B-B14F-4D97-AF65-F5344CB8AC3E}">
        <p14:creationId xmlns:p14="http://schemas.microsoft.com/office/powerpoint/2010/main" val="1140034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8) How will my child be included in activities outside the school classroom?</a:t>
            </a: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827584" y="2348880"/>
            <a:ext cx="7560840" cy="3834760"/>
          </a:xfrm>
        </p:spPr>
        <p:txBody>
          <a:bodyPr/>
          <a:lstStyle/>
          <a:p>
            <a:pPr lvl="0"/>
            <a:r>
              <a:rPr lang="en-GB" dirty="0"/>
              <a:t>We believe that all children should be able to access </a:t>
            </a:r>
            <a:r>
              <a:rPr lang="en-GB"/>
              <a:t>extra curricular </a:t>
            </a:r>
            <a:r>
              <a:rPr lang="en-GB" dirty="0"/>
              <a:t>activities as these experiences are often the ones we remember the most from our time at school. To this end we ensure that all children access school trips, sports events, music lessons, lunchtime and access to any other clubs available. We do this by liaising with you to ensure we are catering for your child’s specific needs.</a:t>
            </a:r>
          </a:p>
        </p:txBody>
      </p:sp>
    </p:spTree>
    <p:extLst>
      <p:ext uri="{BB962C8B-B14F-4D97-AF65-F5344CB8AC3E}">
        <p14:creationId xmlns:p14="http://schemas.microsoft.com/office/powerpoint/2010/main" val="2249840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9) What support will there be for my child’s overall wellbeing?</a:t>
            </a: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539552" y="1628800"/>
            <a:ext cx="8064896" cy="4554840"/>
          </a:xfrm>
        </p:spPr>
        <p:txBody>
          <a:bodyPr>
            <a:normAutofit fontScale="77500" lnSpcReduction="20000"/>
          </a:bodyPr>
          <a:lstStyle/>
          <a:p>
            <a:pPr lvl="0"/>
            <a:r>
              <a:rPr lang="en-GB" dirty="0"/>
              <a:t>At Mill </a:t>
            </a:r>
            <a:r>
              <a:rPr lang="en-GB" dirty="0" err="1"/>
              <a:t>Rythe</a:t>
            </a:r>
            <a:r>
              <a:rPr lang="en-GB" dirty="0"/>
              <a:t> Junior School we want all our children to feel happy and safe in school. To this end teachers and staff monitor children’s wellbeing and put support in place to cater for their emotional, social and communication needs.</a:t>
            </a:r>
          </a:p>
          <a:p>
            <a:pPr lvl="0"/>
            <a:r>
              <a:rPr lang="en-GB" dirty="0"/>
              <a:t>When extra support is required, we currently have one trained Emotional Literacy Support Assistant (ELSAs) who offers support on both a short term and long term basis depending on the level of support your child needs.</a:t>
            </a:r>
          </a:p>
          <a:p>
            <a:pPr lvl="0"/>
            <a:r>
              <a:rPr lang="en-GB" dirty="0"/>
              <a:t>We also have a FEIPS practitioner (Framework for Enhanced Individual Pastoral Support) who offers support for children on a long term basis based on their social and emotional needs. </a:t>
            </a:r>
          </a:p>
          <a:p>
            <a:pPr lvl="0"/>
            <a:r>
              <a:rPr lang="en-GB" dirty="0"/>
              <a:t>We have a home-school link worker who is available every morning to listen to your concerns and pass on messages to the teachers.  </a:t>
            </a:r>
          </a:p>
          <a:p>
            <a:pPr lvl="0"/>
            <a:r>
              <a:rPr lang="en-GB" dirty="0"/>
              <a:t>We have a large and caring first aid team. </a:t>
            </a:r>
          </a:p>
          <a:p>
            <a:pPr lvl="0"/>
            <a:r>
              <a:rPr lang="en-GB" dirty="0"/>
              <a:t>We have two trained speech and language teaching assistants who will work with your child to help them communicate with their peers. </a:t>
            </a:r>
          </a:p>
          <a:p>
            <a:pPr lvl="0"/>
            <a:r>
              <a:rPr lang="en-GB" dirty="0"/>
              <a:t>We put behaviour plans and Thrive sessions in place to help those children who need this extra support. </a:t>
            </a:r>
          </a:p>
          <a:p>
            <a:endParaRPr lang="en-GB" dirty="0"/>
          </a:p>
        </p:txBody>
      </p:sp>
    </p:spTree>
    <p:extLst>
      <p:ext uri="{BB962C8B-B14F-4D97-AF65-F5344CB8AC3E}">
        <p14:creationId xmlns:p14="http://schemas.microsoft.com/office/powerpoint/2010/main" val="2028705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200" dirty="0">
                <a:effectLst/>
                <a:cs typeface="Arial" pitchFamily="34" charset="0"/>
              </a:rPr>
              <a:t>10) What training is provided for staff supporting children with SEND?</a:t>
            </a:r>
            <a:br>
              <a:rPr lang="en-GB" sz="36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683568" y="1916832"/>
            <a:ext cx="7704856" cy="4266808"/>
          </a:xfrm>
        </p:spPr>
        <p:txBody>
          <a:bodyPr>
            <a:normAutofit fontScale="92500" lnSpcReduction="20000"/>
          </a:bodyPr>
          <a:lstStyle/>
          <a:p>
            <a:pPr lvl="0"/>
            <a:r>
              <a:rPr lang="en-GB" dirty="0"/>
              <a:t>All Teaching Assistants are given both in house and external training in Special Educational Needs (SEN) programmes and ways to support children with SEND. This includes training from educational psychologists, SEN experts and training in how to run specific SEN programmes. </a:t>
            </a:r>
          </a:p>
          <a:p>
            <a:pPr lvl="0"/>
            <a:r>
              <a:rPr lang="en-GB" dirty="0"/>
              <a:t>Teachers are trained and supported by the </a:t>
            </a:r>
            <a:r>
              <a:rPr lang="en-GB" dirty="0" err="1"/>
              <a:t>SENCo</a:t>
            </a:r>
            <a:r>
              <a:rPr lang="en-GB" dirty="0"/>
              <a:t> in meeting the needs of children with SEN.</a:t>
            </a:r>
          </a:p>
          <a:p>
            <a:pPr lvl="0"/>
            <a:r>
              <a:rPr lang="en-GB" dirty="0"/>
              <a:t>Outside agency advice and training is drawn upon where the school does not have the relevant knowledge to support a child with SEND.</a:t>
            </a:r>
          </a:p>
          <a:p>
            <a:pPr lvl="0"/>
            <a:r>
              <a:rPr lang="en-GB" dirty="0"/>
              <a:t>Future training is decided based on the current needs of children on roll. Specific training is put in place where there is a clear need.</a:t>
            </a:r>
          </a:p>
          <a:p>
            <a:pPr lvl="0"/>
            <a:r>
              <a:rPr lang="en-GB" dirty="0"/>
              <a:t>The </a:t>
            </a:r>
            <a:r>
              <a:rPr lang="en-GB" dirty="0" err="1"/>
              <a:t>SENCo</a:t>
            </a:r>
            <a:r>
              <a:rPr lang="en-GB" dirty="0"/>
              <a:t> has the National </a:t>
            </a:r>
            <a:r>
              <a:rPr lang="en-GB" dirty="0" err="1"/>
              <a:t>SENCo</a:t>
            </a:r>
            <a:r>
              <a:rPr lang="en-GB" dirty="0"/>
              <a:t> Award. </a:t>
            </a:r>
          </a:p>
          <a:p>
            <a:endParaRPr lang="en-GB" dirty="0"/>
          </a:p>
        </p:txBody>
      </p:sp>
    </p:spTree>
    <p:extLst>
      <p:ext uri="{BB962C8B-B14F-4D97-AF65-F5344CB8AC3E}">
        <p14:creationId xmlns:p14="http://schemas.microsoft.com/office/powerpoint/2010/main" val="807088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11) How accessible is your school?</a:t>
            </a:r>
            <a:br>
              <a:rPr lang="en-GB" sz="3600" dirty="0">
                <a:effectLst/>
                <a:cs typeface="Arial" pitchFamily="34" charset="0"/>
              </a:rPr>
            </a:b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827584" y="1556792"/>
            <a:ext cx="7560840" cy="4626848"/>
          </a:xfrm>
        </p:spPr>
        <p:txBody>
          <a:bodyPr>
            <a:normAutofit lnSpcReduction="10000"/>
          </a:bodyPr>
          <a:lstStyle/>
          <a:p>
            <a:pPr lvl="0"/>
            <a:r>
              <a:rPr lang="en-GB" dirty="0"/>
              <a:t>The school is on one level, although there are some small steps to access key buildings. There is a ramp at the front of the school for wheelchair access and a disabled toilet situated in the school indoor swimming pool. The school has a portable hearing loop. There is a disabled parking space and the school can be accessed easily from the car park. </a:t>
            </a:r>
          </a:p>
          <a:p>
            <a:pPr lvl="0"/>
            <a:r>
              <a:rPr lang="en-GB" dirty="0"/>
              <a:t>For information on how the school is aiming to improve please see the accessibility plan. This can be found on our school website. </a:t>
            </a:r>
          </a:p>
          <a:p>
            <a:pPr lvl="0"/>
            <a:r>
              <a:rPr lang="en-GB" dirty="0"/>
              <a:t>Alternatively you can ring the school office on 02392463663 to discuss your personal needs with a member of our office team. </a:t>
            </a:r>
          </a:p>
          <a:p>
            <a:pPr marL="45720" indent="0">
              <a:buNone/>
            </a:pPr>
            <a:endParaRPr lang="en-GB" dirty="0"/>
          </a:p>
        </p:txBody>
      </p:sp>
    </p:spTree>
    <p:extLst>
      <p:ext uri="{BB962C8B-B14F-4D97-AF65-F5344CB8AC3E}">
        <p14:creationId xmlns:p14="http://schemas.microsoft.com/office/powerpoint/2010/main" val="3641665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12) How are parents currently involved in your school?</a:t>
            </a:r>
            <a:br>
              <a:rPr lang="en-GB" sz="3600" dirty="0">
                <a:effectLst/>
                <a:cs typeface="Arial" pitchFamily="34" charset="0"/>
              </a:rPr>
            </a:b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611560" y="1700808"/>
            <a:ext cx="7992888" cy="4338816"/>
          </a:xfrm>
        </p:spPr>
        <p:txBody>
          <a:bodyPr>
            <a:normAutofit fontScale="92500" lnSpcReduction="10000"/>
          </a:bodyPr>
          <a:lstStyle/>
          <a:p>
            <a:pPr lvl="0"/>
            <a:r>
              <a:rPr lang="en-GB" dirty="0"/>
              <a:t>We have a number of parents evenings/meet the teacher evenings throughout the school year for parents to meet with their child’s class teacher both formally and informally.</a:t>
            </a:r>
          </a:p>
          <a:p>
            <a:pPr lvl="0"/>
            <a:r>
              <a:rPr lang="en-GB" dirty="0"/>
              <a:t>There will be opportunities throughout your child’s time in school to come in and watch or take part in special event days linked to current topics. </a:t>
            </a:r>
          </a:p>
          <a:p>
            <a:pPr lvl="0"/>
            <a:r>
              <a:rPr lang="en-GB" dirty="0"/>
              <a:t>We have an annual parent survey conducted by the governing body.</a:t>
            </a:r>
          </a:p>
          <a:p>
            <a:pPr lvl="0"/>
            <a:r>
              <a:rPr lang="en-GB" dirty="0"/>
              <a:t>Parents of children with Special Educational Needs are invited to termly pupil passport meetings and the SEN celebration assembly. </a:t>
            </a:r>
          </a:p>
          <a:p>
            <a:pPr lvl="0"/>
            <a:r>
              <a:rPr lang="en-GB" dirty="0"/>
              <a:t>We have a number of parent volunteers who help out with school trips. </a:t>
            </a:r>
          </a:p>
          <a:p>
            <a:pPr lvl="0"/>
            <a:r>
              <a:rPr lang="en-GB" dirty="0"/>
              <a:t>Our PTA run many events throughout the year. </a:t>
            </a:r>
          </a:p>
          <a:p>
            <a:pPr lvl="0"/>
            <a:endParaRPr lang="en-GB" dirty="0"/>
          </a:p>
          <a:p>
            <a:pPr lvl="0"/>
            <a:endParaRPr lang="en-GB" dirty="0"/>
          </a:p>
          <a:p>
            <a:endParaRPr lang="en-GB" dirty="0"/>
          </a:p>
        </p:txBody>
      </p:sp>
    </p:spTree>
    <p:extLst>
      <p:ext uri="{BB962C8B-B14F-4D97-AF65-F5344CB8AC3E}">
        <p14:creationId xmlns:p14="http://schemas.microsoft.com/office/powerpoint/2010/main" val="562175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13) What steps should I take if I have a concern about the school’s SEND provision?</a:t>
            </a:r>
            <a:br>
              <a:rPr lang="en-GB" sz="3600" dirty="0">
                <a:effectLst/>
                <a:cs typeface="Arial" pitchFamily="34" charset="0"/>
              </a:rPr>
            </a:b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827584" y="2348880"/>
            <a:ext cx="7560840" cy="3834760"/>
          </a:xfrm>
        </p:spPr>
        <p:txBody>
          <a:bodyPr/>
          <a:lstStyle/>
          <a:p>
            <a:pPr lvl="0"/>
            <a:r>
              <a:rPr lang="en-GB" dirty="0"/>
              <a:t>If you have any concerns about the provision put in place for your child please speak to their class teacher or the </a:t>
            </a:r>
            <a:r>
              <a:rPr lang="en-GB" dirty="0" err="1"/>
              <a:t>SENCo</a:t>
            </a:r>
            <a:r>
              <a:rPr lang="en-GB" dirty="0"/>
              <a:t>. We would be happy to discuss your concerns with you and think about the best way forward to meet these concerns. </a:t>
            </a:r>
          </a:p>
          <a:p>
            <a:pPr lvl="0"/>
            <a:r>
              <a:rPr lang="en-GB" dirty="0"/>
              <a:t>If you feel your concerns need to be taken further please see our complaints policy on our school website. </a:t>
            </a:r>
          </a:p>
          <a:p>
            <a:pPr marL="45720" indent="0">
              <a:buNone/>
            </a:pPr>
            <a:endParaRPr lang="en-GB" dirty="0"/>
          </a:p>
        </p:txBody>
      </p:sp>
    </p:spTree>
    <p:extLst>
      <p:ext uri="{BB962C8B-B14F-4D97-AF65-F5344CB8AC3E}">
        <p14:creationId xmlns:p14="http://schemas.microsoft.com/office/powerpoint/2010/main" val="1037950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200" dirty="0">
                <a:effectLst/>
                <a:cs typeface="Arial" pitchFamily="34" charset="0"/>
              </a:rPr>
              <a:t>14) What special services are available at or accessed by the school?</a:t>
            </a:r>
            <a:br>
              <a:rPr lang="en-GB" sz="3600" dirty="0">
                <a:effectLst/>
                <a:cs typeface="Arial" pitchFamily="34" charset="0"/>
              </a:rPr>
            </a:b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755576" y="1844824"/>
            <a:ext cx="7632848" cy="4338816"/>
          </a:xfrm>
        </p:spPr>
        <p:txBody>
          <a:bodyPr>
            <a:normAutofit fontScale="92500"/>
          </a:bodyPr>
          <a:lstStyle/>
          <a:p>
            <a:pPr lvl="0"/>
            <a:r>
              <a:rPr lang="en-GB" dirty="0"/>
              <a:t>Hampshire Educational Psychologist Service </a:t>
            </a:r>
          </a:p>
          <a:p>
            <a:pPr lvl="0"/>
            <a:r>
              <a:rPr lang="en-GB" dirty="0"/>
              <a:t>Speech and language therapists</a:t>
            </a:r>
          </a:p>
          <a:p>
            <a:pPr lvl="0"/>
            <a:r>
              <a:rPr lang="en-GB" dirty="0"/>
              <a:t>Hampshire specialist advisory teachers for Visual Impairment (VI), Physical Disabilities (PD) and Hearing Impairment (HI)</a:t>
            </a:r>
          </a:p>
          <a:p>
            <a:pPr lvl="0"/>
            <a:r>
              <a:rPr lang="en-GB" dirty="0"/>
              <a:t>Behaviour support team</a:t>
            </a:r>
          </a:p>
          <a:p>
            <a:pPr lvl="0"/>
            <a:r>
              <a:rPr lang="en-GB" dirty="0"/>
              <a:t>Child and Adolescent Mental Health Services (CAMHS)</a:t>
            </a:r>
          </a:p>
          <a:p>
            <a:pPr lvl="0"/>
            <a:r>
              <a:rPr lang="en-GB" dirty="0"/>
              <a:t>Occupational Therapists</a:t>
            </a:r>
          </a:p>
          <a:p>
            <a:pPr lvl="0"/>
            <a:r>
              <a:rPr lang="en-GB" dirty="0"/>
              <a:t>Advice from schools with specialist provision (e.g. Riverside)</a:t>
            </a:r>
          </a:p>
          <a:p>
            <a:pPr lvl="0"/>
            <a:r>
              <a:rPr lang="en-GB" dirty="0"/>
              <a:t>Hampshire SEN services</a:t>
            </a:r>
          </a:p>
          <a:p>
            <a:pPr lvl="0"/>
            <a:r>
              <a:rPr lang="en-GB" dirty="0"/>
              <a:t>Communication and language team (CAL)</a:t>
            </a:r>
          </a:p>
          <a:p>
            <a:endParaRPr lang="en-GB" dirty="0"/>
          </a:p>
        </p:txBody>
      </p:sp>
    </p:spTree>
    <p:extLst>
      <p:ext uri="{BB962C8B-B14F-4D97-AF65-F5344CB8AC3E}">
        <p14:creationId xmlns:p14="http://schemas.microsoft.com/office/powerpoint/2010/main" val="382922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9552" y="404665"/>
            <a:ext cx="8136904" cy="1296144"/>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Font typeface="Georgia" pitchFamily="18" charset="0"/>
              <a:buNone/>
            </a:pPr>
            <a:r>
              <a:rPr lang="en-GB" sz="3200" dirty="0">
                <a:effectLst/>
              </a:rPr>
              <a:t>What do our children think about how we support their learning?</a:t>
            </a:r>
          </a:p>
        </p:txBody>
      </p:sp>
      <p:pic>
        <p:nvPicPr>
          <p:cNvPr id="1027" name="Picture 3" descr="G:\SENCO\SEN information report\Picture2.jp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rot="1366011">
            <a:off x="4285632" y="2423342"/>
            <a:ext cx="4815067" cy="241359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G:\SENCO\SEN information report\Pictur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177239">
            <a:off x="163963" y="1673571"/>
            <a:ext cx="4356483" cy="16957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SENCO\SEN information report\Picture3.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2" y="4293096"/>
            <a:ext cx="5276553" cy="2128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599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15) How will the school prepare and support my child during transition periods?</a:t>
            </a:r>
            <a:br>
              <a:rPr lang="en-GB" sz="3600" dirty="0">
                <a:effectLst/>
                <a:cs typeface="Arial" pitchFamily="34" charset="0"/>
              </a:rPr>
            </a:b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539552" y="2204864"/>
            <a:ext cx="7992888" cy="4104456"/>
          </a:xfrm>
        </p:spPr>
        <p:txBody>
          <a:bodyPr>
            <a:normAutofit fontScale="85000" lnSpcReduction="20000"/>
          </a:bodyPr>
          <a:lstStyle/>
          <a:p>
            <a:pPr lvl="0"/>
            <a:r>
              <a:rPr lang="en-GB" dirty="0"/>
              <a:t>We have close links to The </a:t>
            </a:r>
            <a:r>
              <a:rPr lang="en-GB" dirty="0" err="1"/>
              <a:t>Hayling</a:t>
            </a:r>
            <a:r>
              <a:rPr lang="en-GB" dirty="0"/>
              <a:t> College and both Infant schools on the island to enable a smooth transition either to our school or from our school. </a:t>
            </a:r>
          </a:p>
          <a:p>
            <a:pPr lvl="0"/>
            <a:r>
              <a:rPr lang="en-GB" dirty="0"/>
              <a:t>Extra visits for the children who would benefit from this will be arranged. These may be on a one to one basis or a small group basis. </a:t>
            </a:r>
          </a:p>
          <a:p>
            <a:pPr lvl="0"/>
            <a:r>
              <a:rPr lang="en-GB" dirty="0"/>
              <a:t>Discussions between the teachers and </a:t>
            </a:r>
            <a:r>
              <a:rPr lang="en-GB" dirty="0" err="1"/>
              <a:t>SENCos</a:t>
            </a:r>
            <a:r>
              <a:rPr lang="en-GB" dirty="0"/>
              <a:t> leading up to transition enables a smooth transition where children are supported and staff are made aware of how to meet the specific needs of all children with Special Educational Needs and Disabilities. </a:t>
            </a:r>
          </a:p>
          <a:p>
            <a:pPr lvl="0"/>
            <a:r>
              <a:rPr lang="en-GB" dirty="0"/>
              <a:t>For some children who need a more detailed transition plan an Inclusion Partnership Agreement (IPA) may be written and a meeting between the relevant schools, parents and any outside agencies will take place. The aim of the meeting will be to develop a personal transition plan to ensure your child is supported in the transition from one school to another.</a:t>
            </a:r>
          </a:p>
          <a:p>
            <a:pPr marL="45720" indent="0">
              <a:buNone/>
            </a:pPr>
            <a:endParaRPr lang="en-GB" dirty="0"/>
          </a:p>
        </p:txBody>
      </p:sp>
    </p:spTree>
    <p:extLst>
      <p:ext uri="{BB962C8B-B14F-4D97-AF65-F5344CB8AC3E}">
        <p14:creationId xmlns:p14="http://schemas.microsoft.com/office/powerpoint/2010/main" val="2832040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16) Where can I get further information about services for my child?</a:t>
            </a:r>
            <a:br>
              <a:rPr lang="en-GB" sz="3600" dirty="0">
                <a:effectLst/>
                <a:cs typeface="Arial" pitchFamily="34" charset="0"/>
              </a:rPr>
            </a:b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827584" y="2348880"/>
            <a:ext cx="7560840" cy="3834760"/>
          </a:xfrm>
        </p:spPr>
        <p:txBody>
          <a:bodyPr/>
          <a:lstStyle/>
          <a:p>
            <a:r>
              <a:rPr lang="en-GB" dirty="0"/>
              <a:t>Please see </a:t>
            </a:r>
            <a:r>
              <a:rPr lang="en-GB" dirty="0">
                <a:hlinkClick r:id="rId2"/>
              </a:rPr>
              <a:t>Hampshire’s Local offer </a:t>
            </a:r>
            <a:r>
              <a:rPr lang="en-GB" dirty="0"/>
              <a:t>to find out about all the services available to you and your child in Hampshire.</a:t>
            </a:r>
          </a:p>
          <a:p>
            <a:r>
              <a:rPr lang="en-GB" dirty="0">
                <a:hlinkClick r:id="rId2"/>
              </a:rPr>
              <a:t>http://www.hampshirelocaloffer.info/en/Main_Page</a:t>
            </a:r>
            <a:endParaRPr lang="en-GB" dirty="0"/>
          </a:p>
          <a:p>
            <a:pPr marL="45720" indent="0">
              <a:buNone/>
            </a:pPr>
            <a:endParaRPr lang="en-GB" dirty="0"/>
          </a:p>
          <a:p>
            <a:pPr marL="45720" indent="0">
              <a:buNone/>
            </a:pPr>
            <a:endParaRPr lang="en-GB" dirty="0"/>
          </a:p>
        </p:txBody>
      </p:sp>
    </p:spTree>
    <p:extLst>
      <p:ext uri="{BB962C8B-B14F-4D97-AF65-F5344CB8AC3E}">
        <p14:creationId xmlns:p14="http://schemas.microsoft.com/office/powerpoint/2010/main" val="319917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9552" y="404665"/>
            <a:ext cx="8136904" cy="1296144"/>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Font typeface="Georgia" pitchFamily="18" charset="0"/>
              <a:buNone/>
            </a:pPr>
            <a:r>
              <a:rPr lang="en-GB" dirty="0">
                <a:effectLst/>
              </a:rPr>
              <a:t>Name and contact details of the </a:t>
            </a:r>
            <a:r>
              <a:rPr lang="en-GB" dirty="0" err="1">
                <a:effectLst/>
              </a:rPr>
              <a:t>SENCo</a:t>
            </a:r>
            <a:endParaRPr lang="en-GB" dirty="0">
              <a:effectLst/>
            </a:endParaRPr>
          </a:p>
        </p:txBody>
      </p:sp>
      <p:sp>
        <p:nvSpPr>
          <p:cNvPr id="4" name="Content Placeholder 3"/>
          <p:cNvSpPr txBox="1">
            <a:spLocks/>
          </p:cNvSpPr>
          <p:nvPr/>
        </p:nvSpPr>
        <p:spPr>
          <a:xfrm>
            <a:off x="611560" y="2276872"/>
            <a:ext cx="7920880" cy="3744416"/>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GB" dirty="0"/>
              <a:t>The name of our Special Educational Needs Co-ordinator (</a:t>
            </a:r>
            <a:r>
              <a:rPr lang="en-GB" dirty="0" err="1"/>
              <a:t>SENCo</a:t>
            </a:r>
            <a:r>
              <a:rPr lang="en-GB" dirty="0"/>
              <a:t>) is Mrs Amy </a:t>
            </a:r>
            <a:r>
              <a:rPr lang="en-GB" dirty="0" err="1"/>
              <a:t>Ayling</a:t>
            </a:r>
            <a:r>
              <a:rPr lang="en-GB" dirty="0"/>
              <a:t>. </a:t>
            </a:r>
          </a:p>
          <a:p>
            <a:r>
              <a:rPr lang="en-GB" dirty="0"/>
              <a:t>To contact our </a:t>
            </a:r>
            <a:r>
              <a:rPr lang="en-GB" dirty="0" err="1"/>
              <a:t>SENCo</a:t>
            </a:r>
            <a:r>
              <a:rPr lang="en-GB" dirty="0"/>
              <a:t> ring the school office on 02392463663 and our office staff will either arrange a meeting for you or pass on your details to the </a:t>
            </a:r>
            <a:r>
              <a:rPr lang="en-GB" dirty="0" err="1"/>
              <a:t>SENCo</a:t>
            </a:r>
            <a:r>
              <a:rPr lang="en-GB" dirty="0"/>
              <a:t> so she can call you back.</a:t>
            </a:r>
          </a:p>
        </p:txBody>
      </p:sp>
    </p:spTree>
    <p:extLst>
      <p:ext uri="{BB962C8B-B14F-4D97-AF65-F5344CB8AC3E}">
        <p14:creationId xmlns:p14="http://schemas.microsoft.com/office/powerpoint/2010/main" val="411000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29915779"/>
              </p:ext>
            </p:extLst>
          </p:nvPr>
        </p:nvGraphicFramePr>
        <p:xfrm>
          <a:off x="467544" y="1340768"/>
          <a:ext cx="820891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p:cNvSpPr txBox="1">
            <a:spLocks/>
          </p:cNvSpPr>
          <p:nvPr/>
        </p:nvSpPr>
        <p:spPr>
          <a:xfrm>
            <a:off x="539552" y="404665"/>
            <a:ext cx="8136904" cy="1296144"/>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Font typeface="Georgia" pitchFamily="18" charset="0"/>
              <a:buNone/>
            </a:pPr>
            <a:r>
              <a:rPr lang="en-GB" sz="3200" dirty="0">
                <a:effectLst/>
                <a:cs typeface="Arial" pitchFamily="34" charset="0"/>
              </a:rPr>
              <a:t>Key questions</a:t>
            </a:r>
          </a:p>
          <a:p>
            <a:pPr marL="182880" indent="0" algn="l">
              <a:buFont typeface="Georgia" pitchFamily="18" charset="0"/>
              <a:buNone/>
            </a:pPr>
            <a:r>
              <a:rPr lang="en-GB" sz="2000" dirty="0">
                <a:effectLst/>
                <a:cs typeface="Arial" pitchFamily="34" charset="0"/>
              </a:rPr>
              <a:t>The rest of the report will answer the questions below:</a:t>
            </a:r>
            <a:endParaRPr lang="en-GB" sz="1800" dirty="0">
              <a:effectLst/>
              <a:cs typeface="Arial" pitchFamily="34" charset="0"/>
            </a:endParaRPr>
          </a:p>
        </p:txBody>
      </p:sp>
    </p:spTree>
    <p:extLst>
      <p:ext uri="{BB962C8B-B14F-4D97-AF65-F5344CB8AC3E}">
        <p14:creationId xmlns:p14="http://schemas.microsoft.com/office/powerpoint/2010/main" val="784873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1) How does your school know if children need extra help?</a:t>
            </a:r>
            <a:br>
              <a:rPr lang="en-GB" dirty="0">
                <a:effectLst/>
                <a:cs typeface="Arial" pitchFamily="34" charset="0"/>
              </a:rPr>
            </a:br>
            <a:endParaRPr lang="en-GB" dirty="0">
              <a:effectLst/>
              <a:cs typeface="Arial" pitchFamily="34" charset="0"/>
            </a:endParaRPr>
          </a:p>
        </p:txBody>
      </p:sp>
      <p:sp>
        <p:nvSpPr>
          <p:cNvPr id="4" name="Content Placeholder 3"/>
          <p:cNvSpPr>
            <a:spLocks noGrp="1"/>
          </p:cNvSpPr>
          <p:nvPr>
            <p:ph sz="quarter" idx="13"/>
          </p:nvPr>
        </p:nvSpPr>
        <p:spPr>
          <a:xfrm>
            <a:off x="611560" y="1628800"/>
            <a:ext cx="7920880" cy="4680520"/>
          </a:xfrm>
        </p:spPr>
        <p:txBody>
          <a:bodyPr>
            <a:normAutofit fontScale="77500" lnSpcReduction="20000"/>
          </a:bodyPr>
          <a:lstStyle/>
          <a:p>
            <a:pPr lvl="0"/>
            <a:r>
              <a:rPr lang="en-GB" dirty="0"/>
              <a:t>We carefully monitor the progress of all children on a day to day basis and by the use a number of summative assessments throughout the year.</a:t>
            </a:r>
          </a:p>
          <a:p>
            <a:pPr lvl="0"/>
            <a:r>
              <a:rPr lang="en-GB" dirty="0"/>
              <a:t>When a particular need is identified through these assessments and observations the </a:t>
            </a:r>
            <a:r>
              <a:rPr lang="en-GB" dirty="0" err="1"/>
              <a:t>SENCo</a:t>
            </a:r>
            <a:r>
              <a:rPr lang="en-GB" dirty="0"/>
              <a:t> may conduct further testing to get a clearer picture of your child and their special educational needs.</a:t>
            </a:r>
          </a:p>
          <a:p>
            <a:pPr lvl="0"/>
            <a:r>
              <a:rPr lang="en-GB" dirty="0"/>
              <a:t>Regular communication with parents and taking parent’s views into account is another important factor in determining whether or not a child needs extra help in school. </a:t>
            </a:r>
          </a:p>
          <a:p>
            <a:pPr lvl="0"/>
            <a:r>
              <a:rPr lang="en-GB" dirty="0"/>
              <a:t>We liaise with both infant schools on </a:t>
            </a:r>
            <a:r>
              <a:rPr lang="en-GB" dirty="0" err="1"/>
              <a:t>Hayling</a:t>
            </a:r>
            <a:r>
              <a:rPr lang="en-GB" dirty="0"/>
              <a:t> Island and any other feeder schools to ensure that we are aware of all additional needs before a child starts at our school.</a:t>
            </a:r>
          </a:p>
          <a:p>
            <a:pPr lvl="0"/>
            <a:r>
              <a:rPr lang="en-GB" dirty="0"/>
              <a:t>The teachers liaise with the </a:t>
            </a:r>
            <a:r>
              <a:rPr lang="en-GB" dirty="0" err="1"/>
              <a:t>SENCo</a:t>
            </a:r>
            <a:r>
              <a:rPr lang="en-GB" dirty="0"/>
              <a:t> when they feel extra support is needed.</a:t>
            </a:r>
          </a:p>
          <a:p>
            <a:pPr lvl="0"/>
            <a:r>
              <a:rPr lang="en-GB" dirty="0"/>
              <a:t>We seek and respond to advice from outside agencies when a specialist’s knowledge is required. </a:t>
            </a:r>
          </a:p>
          <a:p>
            <a:pPr lvl="0"/>
            <a:r>
              <a:rPr lang="en-GB" dirty="0"/>
              <a:t>The </a:t>
            </a:r>
            <a:r>
              <a:rPr lang="en-GB" dirty="0" err="1"/>
              <a:t>SENCo</a:t>
            </a:r>
            <a:r>
              <a:rPr lang="en-GB" dirty="0"/>
              <a:t> uses Hampshire guidance and criteria to decide if children need to be placed onto the school’s Special Educational Needs register. </a:t>
            </a:r>
          </a:p>
        </p:txBody>
      </p:sp>
    </p:spTree>
    <p:extLst>
      <p:ext uri="{BB962C8B-B14F-4D97-AF65-F5344CB8AC3E}">
        <p14:creationId xmlns:p14="http://schemas.microsoft.com/office/powerpoint/2010/main" val="278669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2) What do I do if I think my child has special educational needs?</a:t>
            </a: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683568" y="1988840"/>
            <a:ext cx="7704856" cy="4194800"/>
          </a:xfrm>
        </p:spPr>
        <p:txBody>
          <a:bodyPr/>
          <a:lstStyle/>
          <a:p>
            <a:pPr lvl="0"/>
            <a:r>
              <a:rPr lang="en-GB" dirty="0"/>
              <a:t>We encourage parents to speak to their child’s class teacher and/or the </a:t>
            </a:r>
            <a:r>
              <a:rPr lang="en-GB" dirty="0" err="1"/>
              <a:t>SENCo</a:t>
            </a:r>
            <a:r>
              <a:rPr lang="en-GB" dirty="0"/>
              <a:t> to raise any concerns. </a:t>
            </a:r>
          </a:p>
          <a:p>
            <a:pPr lvl="0"/>
            <a:r>
              <a:rPr lang="en-GB" dirty="0"/>
              <a:t>These discussions can take place during routine meetings (e.g. parents evenings, Pupil Passport meetings and Education, Health and Care Plan annual reviews) or you can make an appointment to meet with your child’s class teacher or the </a:t>
            </a:r>
            <a:r>
              <a:rPr lang="en-GB" dirty="0" err="1"/>
              <a:t>SENCo</a:t>
            </a:r>
            <a:r>
              <a:rPr lang="en-GB" dirty="0"/>
              <a:t> at any time via the school office. </a:t>
            </a:r>
          </a:p>
          <a:p>
            <a:pPr lvl="0"/>
            <a:r>
              <a:rPr lang="en-GB" dirty="0"/>
              <a:t>A good working relationship and regular communication between teacher and parent means we can personalise learning to meet all your child’s needs.</a:t>
            </a:r>
          </a:p>
          <a:p>
            <a:pPr lvl="0"/>
            <a:endParaRPr lang="en-GB" dirty="0"/>
          </a:p>
        </p:txBody>
      </p:sp>
    </p:spTree>
    <p:extLst>
      <p:ext uri="{BB962C8B-B14F-4D97-AF65-F5344CB8AC3E}">
        <p14:creationId xmlns:p14="http://schemas.microsoft.com/office/powerpoint/2010/main" val="3991955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3) How will both you and I know how my child is doing?</a:t>
            </a: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539552" y="1700808"/>
            <a:ext cx="8136904" cy="4680520"/>
          </a:xfrm>
        </p:spPr>
        <p:txBody>
          <a:bodyPr>
            <a:normAutofit fontScale="92500" lnSpcReduction="20000"/>
          </a:bodyPr>
          <a:lstStyle/>
          <a:p>
            <a:pPr lvl="0"/>
            <a:r>
              <a:rPr lang="en-GB" dirty="0"/>
              <a:t>The progress of all children is closely monitored by the class teacher. Teachers get feedback from children on a daily basis and use this to inform their lesson planning. </a:t>
            </a:r>
          </a:p>
          <a:p>
            <a:pPr lvl="0"/>
            <a:r>
              <a:rPr lang="en-GB" dirty="0"/>
              <a:t>During the course of the year we use more formal assessments to monitor the progress they are making against the curriculum content and age-related expectations. These assessments help use to identify the progress each child is making. These are then discussed with parents through parent evenings and school reports. </a:t>
            </a:r>
          </a:p>
          <a:p>
            <a:r>
              <a:rPr lang="en-GB" dirty="0"/>
              <a:t>In addition when considering your child’s academic needs we use a range of tests to monitor their progress and evaluate the effectiveness of the Special Educational Needs programmes we use with them. The </a:t>
            </a:r>
            <a:r>
              <a:rPr lang="en-GB" dirty="0" err="1"/>
              <a:t>SENCo</a:t>
            </a:r>
            <a:r>
              <a:rPr lang="en-GB" dirty="0"/>
              <a:t> meets with teaching assistants to discuss the progress of children on Special Educational Needs programmes and ensure any adjustments needed are made to fit the needs of the individual child. </a:t>
            </a:r>
          </a:p>
          <a:p>
            <a:pPr marL="45720" indent="0" algn="r">
              <a:buNone/>
            </a:pPr>
            <a:r>
              <a:rPr lang="en-GB" dirty="0"/>
              <a:t>Continued…</a:t>
            </a:r>
          </a:p>
          <a:p>
            <a:pPr lvl="0"/>
            <a:endParaRPr lang="en-GB" dirty="0"/>
          </a:p>
        </p:txBody>
      </p:sp>
    </p:spTree>
    <p:extLst>
      <p:ext uri="{BB962C8B-B14F-4D97-AF65-F5344CB8AC3E}">
        <p14:creationId xmlns:p14="http://schemas.microsoft.com/office/powerpoint/2010/main" val="688572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3) How will both you and I know how my child is doing?</a:t>
            </a: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539552" y="1700808"/>
            <a:ext cx="8136904" cy="4680520"/>
          </a:xfrm>
        </p:spPr>
        <p:txBody>
          <a:bodyPr>
            <a:normAutofit fontScale="77500" lnSpcReduction="20000"/>
          </a:bodyPr>
          <a:lstStyle/>
          <a:p>
            <a:pPr lvl="0"/>
            <a:r>
              <a:rPr lang="en-GB" dirty="0"/>
              <a:t>For other needs (such as social or emotional) we will use other monitoring methods such as observations and tally charts to track your child’s progress. </a:t>
            </a:r>
          </a:p>
          <a:p>
            <a:pPr lvl="0"/>
            <a:r>
              <a:rPr lang="en-GB" dirty="0"/>
              <a:t>In some cases progress is monitored and/or tested by outside agencies (e.g. tests conducted by Speech and Language Therapists). </a:t>
            </a:r>
          </a:p>
          <a:p>
            <a:pPr lvl="0"/>
            <a:r>
              <a:rPr lang="en-GB" dirty="0"/>
              <a:t>Pupil passport targets will be monitored in class and progress towards these recorded on your child’s pupil passport. </a:t>
            </a:r>
          </a:p>
          <a:p>
            <a:pPr lvl="0"/>
            <a:r>
              <a:rPr lang="en-GB" dirty="0"/>
              <a:t>The progress your child is making will be discussed with you during pupil passport meetings. If you would like to know earlier, please contact us.</a:t>
            </a:r>
          </a:p>
          <a:p>
            <a:pPr lvl="0"/>
            <a:r>
              <a:rPr lang="en-GB" dirty="0"/>
              <a:t>Education, Health and Care Plan targets will be reviewed at annual review meetings and a discussion will be held between us as to the best way to continue to support your child.  </a:t>
            </a:r>
          </a:p>
          <a:p>
            <a:pPr lvl="0"/>
            <a:r>
              <a:rPr lang="en-GB" dirty="0"/>
              <a:t>Every term we have a celebration assembly for all children on the SEN register. During this assembly children will be given a certificate to acknowledge the progress they have made that term. Parents are invited to come along to these assemblies and the </a:t>
            </a:r>
            <a:r>
              <a:rPr lang="en-GB" dirty="0" err="1"/>
              <a:t>SENCo</a:t>
            </a:r>
            <a:r>
              <a:rPr lang="en-GB" dirty="0"/>
              <a:t> will be at hand for any questions. </a:t>
            </a:r>
          </a:p>
          <a:p>
            <a:pPr lvl="0"/>
            <a:r>
              <a:rPr lang="en-GB" dirty="0"/>
              <a:t>All children on the SEN register have a separate page in their annual report detailing progress made throughout the year in any interventions they have had. </a:t>
            </a:r>
          </a:p>
          <a:p>
            <a:pPr lvl="0"/>
            <a:endParaRPr lang="en-GB" dirty="0"/>
          </a:p>
          <a:p>
            <a:endParaRPr lang="en-GB" dirty="0"/>
          </a:p>
        </p:txBody>
      </p:sp>
    </p:spTree>
    <p:extLst>
      <p:ext uri="{BB962C8B-B14F-4D97-AF65-F5344CB8AC3E}">
        <p14:creationId xmlns:p14="http://schemas.microsoft.com/office/powerpoint/2010/main" val="3478616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04664"/>
            <a:ext cx="7776864" cy="1728192"/>
          </a:xfrm>
        </p:spPr>
        <p:txBody>
          <a:bodyPr/>
          <a:lstStyle/>
          <a:p>
            <a:pPr marL="0" indent="0" algn="ctr">
              <a:buNone/>
            </a:pPr>
            <a:r>
              <a:rPr lang="en-GB" sz="3600" dirty="0">
                <a:effectLst/>
                <a:cs typeface="Arial" pitchFamily="34" charset="0"/>
              </a:rPr>
              <a:t>4) How will you help me support my child’s learning?</a:t>
            </a:r>
            <a:br>
              <a:rPr lang="en-GB" sz="4000" dirty="0">
                <a:effectLst/>
                <a:cs typeface="Arial" pitchFamily="34" charset="0"/>
              </a:rPr>
            </a:br>
            <a:br>
              <a:rPr lang="en-GB" sz="4000" dirty="0">
                <a:effectLst/>
                <a:cs typeface="Arial" pitchFamily="34" charset="0"/>
              </a:rPr>
            </a:br>
            <a:br>
              <a:rPr lang="en-GB" sz="4000" dirty="0">
                <a:effectLst/>
                <a:cs typeface="Arial" pitchFamily="34" charset="0"/>
              </a:rPr>
            </a:br>
            <a:endParaRPr lang="en-GB" sz="4000" dirty="0">
              <a:effectLst/>
              <a:cs typeface="Arial" pitchFamily="34" charset="0"/>
            </a:endParaRPr>
          </a:p>
        </p:txBody>
      </p:sp>
      <p:sp>
        <p:nvSpPr>
          <p:cNvPr id="4" name="Content Placeholder 3"/>
          <p:cNvSpPr>
            <a:spLocks noGrp="1"/>
          </p:cNvSpPr>
          <p:nvPr>
            <p:ph sz="quarter" idx="13"/>
          </p:nvPr>
        </p:nvSpPr>
        <p:spPr>
          <a:xfrm>
            <a:off x="683568" y="1844824"/>
            <a:ext cx="7848872" cy="4338816"/>
          </a:xfrm>
        </p:spPr>
        <p:txBody>
          <a:bodyPr>
            <a:normAutofit fontScale="77500" lnSpcReduction="20000"/>
          </a:bodyPr>
          <a:lstStyle/>
          <a:p>
            <a:pPr lvl="0"/>
            <a:r>
              <a:rPr lang="en-GB" dirty="0"/>
              <a:t>We share your child’s progress with you during parents evenings and school reports and would be happy to suggest ways in which you can support your child at home. </a:t>
            </a:r>
          </a:p>
          <a:p>
            <a:pPr lvl="0"/>
            <a:r>
              <a:rPr lang="en-GB" dirty="0"/>
              <a:t>We will meet with you three times each year at your child’s pupil passport meetings to update you on their progress and share their new targets with you.</a:t>
            </a:r>
          </a:p>
          <a:p>
            <a:pPr lvl="0"/>
            <a:r>
              <a:rPr lang="en-GB" dirty="0"/>
              <a:t>Children with an Education, Health and Care plan (EHCP) will also have an annual review. This is a yearly meeting that enables the school, parents and any outside agencies involved to discuss your child’s progress and how we can all continue to support them. </a:t>
            </a:r>
          </a:p>
          <a:p>
            <a:pPr lvl="0"/>
            <a:r>
              <a:rPr lang="en-GB" dirty="0"/>
              <a:t>We have a range of information leaflets for parents offering practical advice on how to support your child. These can either be collected from the school office or downloaded from our School website. </a:t>
            </a:r>
          </a:p>
          <a:p>
            <a:pPr lvl="0"/>
            <a:r>
              <a:rPr lang="en-GB" dirty="0"/>
              <a:t>Every term we have a celebration assembly for all children on the SEN register. During this assembly children will be given a certificate to acknowledge the progress they have made that term. Parents are invited to come along to these assemblies and the </a:t>
            </a:r>
            <a:r>
              <a:rPr lang="en-GB" dirty="0" err="1"/>
              <a:t>SENCo</a:t>
            </a:r>
            <a:r>
              <a:rPr lang="en-GB" dirty="0"/>
              <a:t> will be at hand for any questions. </a:t>
            </a:r>
          </a:p>
          <a:p>
            <a:endParaRPr lang="en-GB" dirty="0"/>
          </a:p>
        </p:txBody>
      </p:sp>
    </p:spTree>
    <p:extLst>
      <p:ext uri="{BB962C8B-B14F-4D97-AF65-F5344CB8AC3E}">
        <p14:creationId xmlns:p14="http://schemas.microsoft.com/office/powerpoint/2010/main" val="2010470081"/>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436</TotalTime>
  <Words>2866</Words>
  <Application>Microsoft Macintosh PowerPoint</Application>
  <PresentationFormat>On-screen Show (4:3)</PresentationFormat>
  <Paragraphs>137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Georgia</vt:lpstr>
      <vt:lpstr>Trebuchet MS</vt:lpstr>
      <vt:lpstr>Slipstream</vt:lpstr>
      <vt:lpstr>Mill Rythe Junior School</vt:lpstr>
      <vt:lpstr>PowerPoint Presentation</vt:lpstr>
      <vt:lpstr>PowerPoint Presentation</vt:lpstr>
      <vt:lpstr>PowerPoint Presentation</vt:lpstr>
      <vt:lpstr>1) How does your school know if children need extra help? </vt:lpstr>
      <vt:lpstr>2) What do I do if I think my child has special educational needs?  </vt:lpstr>
      <vt:lpstr>3) How will both you and I know how my child is doing?   </vt:lpstr>
      <vt:lpstr>3) How will both you and I know how my child is doing?   </vt:lpstr>
      <vt:lpstr>4) How will you help me support my child’s learning?   </vt:lpstr>
      <vt:lpstr>5) How will the school’s staff support my child?   </vt:lpstr>
      <vt:lpstr>6) How will the curriculum at your school be matched to my child’s needs?   </vt:lpstr>
      <vt:lpstr>7) How is the decision made about the type of and how much support my child will receive?   </vt:lpstr>
      <vt:lpstr>8) How will my child be included in activities outside the school classroom?   </vt:lpstr>
      <vt:lpstr>9) What support will there be for my child’s overall wellbeing?   </vt:lpstr>
      <vt:lpstr>10) What training is provided for staff supporting children with SEND?   </vt:lpstr>
      <vt:lpstr>11) How accessible is your school?    </vt:lpstr>
      <vt:lpstr>12) How are parents currently involved in your school?    </vt:lpstr>
      <vt:lpstr>13) What steps should I take if I have a concern about the school’s SEND provision?    </vt:lpstr>
      <vt:lpstr>14) What special services are available at or accessed by the school?    </vt:lpstr>
      <vt:lpstr>15) How will the school prepare and support my child during transition periods?    </vt:lpstr>
      <vt:lpstr>16) Where can I get further information about services for my child?    </vt:lpstr>
    </vt:vector>
  </TitlesOfParts>
  <Company>School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 Rythe Junior School</dc:title>
  <dc:creator>Local User</dc:creator>
  <cp:lastModifiedBy>David Bessant</cp:lastModifiedBy>
  <cp:revision>47</cp:revision>
  <dcterms:created xsi:type="dcterms:W3CDTF">2014-07-13T12:24:43Z</dcterms:created>
  <dcterms:modified xsi:type="dcterms:W3CDTF">2019-04-28T18:41:46Z</dcterms:modified>
</cp:coreProperties>
</file>